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4"/>
  </p:notesMasterIdLst>
  <p:handoutMasterIdLst>
    <p:handoutMasterId r:id="rId25"/>
  </p:handoutMasterIdLst>
  <p:sldIdLst>
    <p:sldId id="288" r:id="rId5"/>
    <p:sldId id="256" r:id="rId6"/>
    <p:sldId id="277" r:id="rId7"/>
    <p:sldId id="276" r:id="rId8"/>
    <p:sldId id="291" r:id="rId9"/>
    <p:sldId id="290" r:id="rId10"/>
    <p:sldId id="296" r:id="rId11"/>
    <p:sldId id="292" r:id="rId12"/>
    <p:sldId id="297" r:id="rId13"/>
    <p:sldId id="298" r:id="rId14"/>
    <p:sldId id="299" r:id="rId15"/>
    <p:sldId id="301" r:id="rId16"/>
    <p:sldId id="302" r:id="rId17"/>
    <p:sldId id="303" r:id="rId18"/>
    <p:sldId id="289" r:id="rId19"/>
    <p:sldId id="293" r:id="rId20"/>
    <p:sldId id="294" r:id="rId21"/>
    <p:sldId id="295" r:id="rId22"/>
    <p:sldId id="285"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328" userDrawn="1">
          <p15:clr>
            <a:srgbClr val="A4A3A4"/>
          </p15:clr>
        </p15:guide>
        <p15:guide id="2" pos="3864" userDrawn="1">
          <p15:clr>
            <a:srgbClr val="A4A3A4"/>
          </p15:clr>
        </p15:guide>
        <p15:guide id="3" pos="7512" userDrawn="1">
          <p15:clr>
            <a:srgbClr val="A4A3A4"/>
          </p15:clr>
        </p15:guide>
        <p15:guide id="4" pos="144" userDrawn="1">
          <p15:clr>
            <a:srgbClr val="A4A3A4"/>
          </p15:clr>
        </p15:guide>
        <p15:guide id="5" orient="horz" pos="624" userDrawn="1">
          <p15:clr>
            <a:srgbClr val="A4A3A4"/>
          </p15:clr>
        </p15:guide>
        <p15:guide id="6" orient="horz" pos="4056"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N Madhu" initials="NM" lastIdx="1" clrIdx="0">
    <p:extLst>
      <p:ext uri="{19B8F6BF-5375-455C-9EA6-DF929625EA0E}">
        <p15:presenceInfo xmlns:p15="http://schemas.microsoft.com/office/powerpoint/2012/main" userId="ec0dbb87565f3401"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C1D2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413" autoAdjust="0"/>
    <p:restoredTop sz="94652" autoAdjust="0"/>
  </p:normalViewPr>
  <p:slideViewPr>
    <p:cSldViewPr snapToGrid="0" showGuides="1">
      <p:cViewPr varScale="1">
        <p:scale>
          <a:sx n="85" d="100"/>
          <a:sy n="85" d="100"/>
        </p:scale>
        <p:origin x="571" y="62"/>
      </p:cViewPr>
      <p:guideLst>
        <p:guide orient="horz" pos="2328"/>
        <p:guide pos="3864"/>
        <p:guide pos="7512"/>
        <p:guide pos="144"/>
        <p:guide orient="horz" pos="624"/>
        <p:guide orient="horz" pos="4056"/>
      </p:guideLst>
    </p:cSldViewPr>
  </p:slideViewPr>
  <p:notesTextViewPr>
    <p:cViewPr>
      <p:scale>
        <a:sx n="1" d="1"/>
        <a:sy n="1" d="1"/>
      </p:scale>
      <p:origin x="0" y="0"/>
    </p:cViewPr>
  </p:notesTextViewPr>
  <p:notesViewPr>
    <p:cSldViewPr snapToGrid="0">
      <p:cViewPr varScale="1">
        <p:scale>
          <a:sx n="68" d="100"/>
          <a:sy n="68" d="100"/>
        </p:scale>
        <p:origin x="3288" y="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465D3EB-CBDD-4100-83B7-3BFE0A8F411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C72B4595-A79D-4567-9FE1-DCF31A42B3D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E5C0719-993D-42E1-80ED-8F01056F36C2}" type="datetimeFigureOut">
              <a:rPr lang="en-US" smtClean="0"/>
              <a:t>4/5/2024</a:t>
            </a:fld>
            <a:endParaRPr lang="en-US" dirty="0"/>
          </a:p>
        </p:txBody>
      </p:sp>
      <p:sp>
        <p:nvSpPr>
          <p:cNvPr id="4" name="Footer Placeholder 3">
            <a:extLst>
              <a:ext uri="{FF2B5EF4-FFF2-40B4-BE49-F238E27FC236}">
                <a16:creationId xmlns:a16="http://schemas.microsoft.com/office/drawing/2014/main" id="{850E452F-E862-4273-987C-980229E5320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C3EE394C-9AD7-48EA-AB0F-18032A3E097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00421AD-3AC0-48CB-8727-BB447FD2264E}" type="slidenum">
              <a:rPr lang="en-US" smtClean="0"/>
              <a:t>‹#›</a:t>
            </a:fld>
            <a:endParaRPr lang="en-US" dirty="0"/>
          </a:p>
        </p:txBody>
      </p:sp>
    </p:spTree>
    <p:extLst>
      <p:ext uri="{BB962C8B-B14F-4D97-AF65-F5344CB8AC3E}">
        <p14:creationId xmlns:p14="http://schemas.microsoft.com/office/powerpoint/2010/main" val="326815982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1D3BC9C-6C58-464F-B94E-FD73C5FB016E}" type="datetimeFigureOut">
              <a:rPr lang="en-US" smtClean="0"/>
              <a:t>4/5/2024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E60DC36-8EFA-4378-9855-E019C55AC472}" type="slidenum">
              <a:rPr lang="en-US" smtClean="0"/>
              <a:t>‹#›</a:t>
            </a:fld>
            <a:endParaRPr lang="en-US" dirty="0"/>
          </a:p>
        </p:txBody>
      </p:sp>
    </p:spTree>
    <p:extLst>
      <p:ext uri="{BB962C8B-B14F-4D97-AF65-F5344CB8AC3E}">
        <p14:creationId xmlns:p14="http://schemas.microsoft.com/office/powerpoint/2010/main" val="18770536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2</a:t>
            </a:fld>
            <a:endParaRPr lang="en-US" dirty="0"/>
          </a:p>
        </p:txBody>
      </p:sp>
    </p:spTree>
    <p:extLst>
      <p:ext uri="{BB962C8B-B14F-4D97-AF65-F5344CB8AC3E}">
        <p14:creationId xmlns:p14="http://schemas.microsoft.com/office/powerpoint/2010/main" val="17735278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3</a:t>
            </a:fld>
            <a:endParaRPr lang="en-US" dirty="0"/>
          </a:p>
        </p:txBody>
      </p:sp>
    </p:spTree>
    <p:extLst>
      <p:ext uri="{BB962C8B-B14F-4D97-AF65-F5344CB8AC3E}">
        <p14:creationId xmlns:p14="http://schemas.microsoft.com/office/powerpoint/2010/main" val="22004710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4</a:t>
            </a:fld>
            <a:endParaRPr lang="en-US" dirty="0"/>
          </a:p>
        </p:txBody>
      </p:sp>
    </p:spTree>
    <p:extLst>
      <p:ext uri="{BB962C8B-B14F-4D97-AF65-F5344CB8AC3E}">
        <p14:creationId xmlns:p14="http://schemas.microsoft.com/office/powerpoint/2010/main" val="22686548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15</a:t>
            </a:fld>
            <a:endParaRPr lang="en-US" dirty="0"/>
          </a:p>
        </p:txBody>
      </p:sp>
    </p:spTree>
    <p:extLst>
      <p:ext uri="{BB962C8B-B14F-4D97-AF65-F5344CB8AC3E}">
        <p14:creationId xmlns:p14="http://schemas.microsoft.com/office/powerpoint/2010/main" val="815620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19</a:t>
            </a:fld>
            <a:endParaRPr lang="en-US" dirty="0"/>
          </a:p>
        </p:txBody>
      </p:sp>
    </p:spTree>
    <p:extLst>
      <p:ext uri="{BB962C8B-B14F-4D97-AF65-F5344CB8AC3E}">
        <p14:creationId xmlns:p14="http://schemas.microsoft.com/office/powerpoint/2010/main" val="3967918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0F864C-44C4-4000-952D-01F31BFB3FD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1392E06-C914-467E-9D4F-BD763EDA2DD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FBEFBAF-82E9-49AD-B2CF-7D154E024431}"/>
              </a:ext>
            </a:extLst>
          </p:cNvPr>
          <p:cNvSpPr>
            <a:spLocks noGrp="1"/>
          </p:cNvSpPr>
          <p:nvPr>
            <p:ph type="dt" sz="half" idx="10"/>
          </p:nvPr>
        </p:nvSpPr>
        <p:spPr/>
        <p:txBody>
          <a:bodyPr/>
          <a:lstStyle/>
          <a:p>
            <a:fld id="{40DA1498-92C7-4E4B-8045-C9195F453964}" type="datetimeFigureOut">
              <a:rPr lang="en-US" smtClean="0"/>
              <a:t>4/5/2024</a:t>
            </a:fld>
            <a:endParaRPr lang="en-US" dirty="0"/>
          </a:p>
        </p:txBody>
      </p:sp>
      <p:sp>
        <p:nvSpPr>
          <p:cNvPr id="5" name="Footer Placeholder 4">
            <a:extLst>
              <a:ext uri="{FF2B5EF4-FFF2-40B4-BE49-F238E27FC236}">
                <a16:creationId xmlns:a16="http://schemas.microsoft.com/office/drawing/2014/main" id="{5AD8006A-94B1-44F7-972D-56767EDE3CC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5E7BFAB-D84B-45E1-A0BD-2516AC14F8AC}"/>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485646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F7B869-BFB2-4C20-8AB1-46704BB3D17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9F007DB-4F12-4428-9C48-5120DF07046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FFA8DA-0E31-4CA6-BBFC-2467AAD1D30B}"/>
              </a:ext>
            </a:extLst>
          </p:cNvPr>
          <p:cNvSpPr>
            <a:spLocks noGrp="1"/>
          </p:cNvSpPr>
          <p:nvPr>
            <p:ph type="dt" sz="half" idx="10"/>
          </p:nvPr>
        </p:nvSpPr>
        <p:spPr/>
        <p:txBody>
          <a:bodyPr/>
          <a:lstStyle/>
          <a:p>
            <a:fld id="{40DA1498-92C7-4E4B-8045-C9195F453964}" type="datetimeFigureOut">
              <a:rPr lang="en-US" smtClean="0"/>
              <a:t>4/5/2024</a:t>
            </a:fld>
            <a:endParaRPr lang="en-US" dirty="0"/>
          </a:p>
        </p:txBody>
      </p:sp>
      <p:sp>
        <p:nvSpPr>
          <p:cNvPr id="5" name="Footer Placeholder 4">
            <a:extLst>
              <a:ext uri="{FF2B5EF4-FFF2-40B4-BE49-F238E27FC236}">
                <a16:creationId xmlns:a16="http://schemas.microsoft.com/office/drawing/2014/main" id="{064974BD-9845-459A-9AAA-12731E2507C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2A71B0A-FDFB-4B2C-A9EC-2334C590013E}"/>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39314092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60B5D73-1652-4A8E-B5A3-101523D7290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9B7FB99-7425-444D-B602-01B672BCE8C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EEA9C5-552A-48A1-AB54-ED54209B3B48}"/>
              </a:ext>
            </a:extLst>
          </p:cNvPr>
          <p:cNvSpPr>
            <a:spLocks noGrp="1"/>
          </p:cNvSpPr>
          <p:nvPr>
            <p:ph type="dt" sz="half" idx="10"/>
          </p:nvPr>
        </p:nvSpPr>
        <p:spPr/>
        <p:txBody>
          <a:bodyPr/>
          <a:lstStyle/>
          <a:p>
            <a:fld id="{40DA1498-92C7-4E4B-8045-C9195F453964}" type="datetimeFigureOut">
              <a:rPr lang="en-US" smtClean="0"/>
              <a:t>4/5/2024</a:t>
            </a:fld>
            <a:endParaRPr lang="en-US" dirty="0"/>
          </a:p>
        </p:txBody>
      </p:sp>
      <p:sp>
        <p:nvSpPr>
          <p:cNvPr id="5" name="Footer Placeholder 4">
            <a:extLst>
              <a:ext uri="{FF2B5EF4-FFF2-40B4-BE49-F238E27FC236}">
                <a16:creationId xmlns:a16="http://schemas.microsoft.com/office/drawing/2014/main" id="{1A83AAA3-4155-48FB-8F00-16DBE0C9C25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D694EAE-CB3C-4DEF-A66D-583C7AAC92D8}"/>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17468042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807FBE-061D-452C-A8A6-213063CFD67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33A3535-1708-499D-B5D2-7D8F9FD182D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CB06063-A112-49AB-80C8-504D99ECD771}"/>
              </a:ext>
            </a:extLst>
          </p:cNvPr>
          <p:cNvSpPr>
            <a:spLocks noGrp="1"/>
          </p:cNvSpPr>
          <p:nvPr>
            <p:ph type="dt" sz="half" idx="10"/>
          </p:nvPr>
        </p:nvSpPr>
        <p:spPr/>
        <p:txBody>
          <a:bodyPr/>
          <a:lstStyle/>
          <a:p>
            <a:fld id="{40DA1498-92C7-4E4B-8045-C9195F453964}" type="datetimeFigureOut">
              <a:rPr lang="en-US" smtClean="0"/>
              <a:t>4/5/2024</a:t>
            </a:fld>
            <a:endParaRPr lang="en-US" dirty="0"/>
          </a:p>
        </p:txBody>
      </p:sp>
      <p:sp>
        <p:nvSpPr>
          <p:cNvPr id="5" name="Footer Placeholder 4">
            <a:extLst>
              <a:ext uri="{FF2B5EF4-FFF2-40B4-BE49-F238E27FC236}">
                <a16:creationId xmlns:a16="http://schemas.microsoft.com/office/drawing/2014/main" id="{6344C8D5-F898-4318-A76D-1FBD8732919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976EC76-E8E8-4FFA-B671-7FA2F3EF5DEF}"/>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27892872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C2CABF-E3C1-431A-A69C-D4881CC43F0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5584226-69DA-4211-B2C8-C29FD05A4A6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5FF82DB-B518-40FD-8A66-44B874C055FB}"/>
              </a:ext>
            </a:extLst>
          </p:cNvPr>
          <p:cNvSpPr>
            <a:spLocks noGrp="1"/>
          </p:cNvSpPr>
          <p:nvPr>
            <p:ph type="dt" sz="half" idx="10"/>
          </p:nvPr>
        </p:nvSpPr>
        <p:spPr/>
        <p:txBody>
          <a:bodyPr/>
          <a:lstStyle/>
          <a:p>
            <a:fld id="{40DA1498-92C7-4E4B-8045-C9195F453964}" type="datetimeFigureOut">
              <a:rPr lang="en-US" smtClean="0"/>
              <a:t>4/5/2024</a:t>
            </a:fld>
            <a:endParaRPr lang="en-US" dirty="0"/>
          </a:p>
        </p:txBody>
      </p:sp>
      <p:sp>
        <p:nvSpPr>
          <p:cNvPr id="5" name="Footer Placeholder 4">
            <a:extLst>
              <a:ext uri="{FF2B5EF4-FFF2-40B4-BE49-F238E27FC236}">
                <a16:creationId xmlns:a16="http://schemas.microsoft.com/office/drawing/2014/main" id="{FCC1CCEE-725F-4745-837B-87EFB70E71D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561522A-E0E6-406B-BF30-A7C7A57294BE}"/>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12300417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CC9BDC-6F21-4EF5-A8DD-E35E27EACA5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B968D5F-2AB6-42D3-A54E-AB3E6032517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65AB07F-D5F7-402A-AE4E-027BF1CA912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5108EDC-3863-43B9-93C7-37465DC73B28}"/>
              </a:ext>
            </a:extLst>
          </p:cNvPr>
          <p:cNvSpPr>
            <a:spLocks noGrp="1"/>
          </p:cNvSpPr>
          <p:nvPr>
            <p:ph type="dt" sz="half" idx="10"/>
          </p:nvPr>
        </p:nvSpPr>
        <p:spPr/>
        <p:txBody>
          <a:bodyPr/>
          <a:lstStyle/>
          <a:p>
            <a:fld id="{40DA1498-92C7-4E4B-8045-C9195F453964}" type="datetimeFigureOut">
              <a:rPr lang="en-US" smtClean="0"/>
              <a:t>4/5/2024</a:t>
            </a:fld>
            <a:endParaRPr lang="en-US" dirty="0"/>
          </a:p>
        </p:txBody>
      </p:sp>
      <p:sp>
        <p:nvSpPr>
          <p:cNvPr id="6" name="Footer Placeholder 5">
            <a:extLst>
              <a:ext uri="{FF2B5EF4-FFF2-40B4-BE49-F238E27FC236}">
                <a16:creationId xmlns:a16="http://schemas.microsoft.com/office/drawing/2014/main" id="{A777D452-958D-4159-A9A4-16DD29680A04}"/>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289654B6-1460-48B9-AC7E-592F68BAB276}"/>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3974041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E8C848-926A-4FD3-A311-A100A2662BE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C8ECD90-B4F0-4DFB-BB3D-F2310207896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35A6C3A-033E-474B-AB97-D8291A04E7D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532B928-3A23-4FCA-AD1F-E45A467B54F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BDC8376-6FC6-4A11-B0DB-9A148E9C00E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E80206F-8846-425C-A56E-16FFBA442014}"/>
              </a:ext>
            </a:extLst>
          </p:cNvPr>
          <p:cNvSpPr>
            <a:spLocks noGrp="1"/>
          </p:cNvSpPr>
          <p:nvPr>
            <p:ph type="dt" sz="half" idx="10"/>
          </p:nvPr>
        </p:nvSpPr>
        <p:spPr/>
        <p:txBody>
          <a:bodyPr/>
          <a:lstStyle/>
          <a:p>
            <a:fld id="{40DA1498-92C7-4E4B-8045-C9195F453964}" type="datetimeFigureOut">
              <a:rPr lang="en-US" smtClean="0"/>
              <a:t>4/5/2024</a:t>
            </a:fld>
            <a:endParaRPr lang="en-US" dirty="0"/>
          </a:p>
        </p:txBody>
      </p:sp>
      <p:sp>
        <p:nvSpPr>
          <p:cNvPr id="8" name="Footer Placeholder 7">
            <a:extLst>
              <a:ext uri="{FF2B5EF4-FFF2-40B4-BE49-F238E27FC236}">
                <a16:creationId xmlns:a16="http://schemas.microsoft.com/office/drawing/2014/main" id="{6A45E89F-12CF-4561-A5F2-1E05783A3063}"/>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EB4DFE4-927C-43B1-A061-5CB97FFB33BE}"/>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4690582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0E367-8DA0-4655-BCBC-F4280D8642C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FEF9592-AA3C-4CF8-A5DB-4D010195A438}"/>
              </a:ext>
            </a:extLst>
          </p:cNvPr>
          <p:cNvSpPr>
            <a:spLocks noGrp="1"/>
          </p:cNvSpPr>
          <p:nvPr>
            <p:ph type="dt" sz="half" idx="10"/>
          </p:nvPr>
        </p:nvSpPr>
        <p:spPr/>
        <p:txBody>
          <a:bodyPr/>
          <a:lstStyle/>
          <a:p>
            <a:fld id="{40DA1498-92C7-4E4B-8045-C9195F453964}" type="datetimeFigureOut">
              <a:rPr lang="en-US" smtClean="0"/>
              <a:t>4/5/2024</a:t>
            </a:fld>
            <a:endParaRPr lang="en-US" dirty="0"/>
          </a:p>
        </p:txBody>
      </p:sp>
      <p:sp>
        <p:nvSpPr>
          <p:cNvPr id="4" name="Footer Placeholder 3">
            <a:extLst>
              <a:ext uri="{FF2B5EF4-FFF2-40B4-BE49-F238E27FC236}">
                <a16:creationId xmlns:a16="http://schemas.microsoft.com/office/drawing/2014/main" id="{3C2C9377-F93E-4515-852A-264707755154}"/>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9AED076D-476B-42BA-8795-14FE6C1E6974}"/>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36255511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EA599B4-6AB2-4190-82B5-7667EE1E922A}"/>
              </a:ext>
            </a:extLst>
          </p:cNvPr>
          <p:cNvSpPr>
            <a:spLocks noGrp="1"/>
          </p:cNvSpPr>
          <p:nvPr>
            <p:ph type="dt" sz="half" idx="10"/>
          </p:nvPr>
        </p:nvSpPr>
        <p:spPr/>
        <p:txBody>
          <a:bodyPr/>
          <a:lstStyle/>
          <a:p>
            <a:fld id="{40DA1498-92C7-4E4B-8045-C9195F453964}" type="datetimeFigureOut">
              <a:rPr lang="en-US" smtClean="0"/>
              <a:t>4/5/2024</a:t>
            </a:fld>
            <a:endParaRPr lang="en-US" dirty="0"/>
          </a:p>
        </p:txBody>
      </p:sp>
      <p:sp>
        <p:nvSpPr>
          <p:cNvPr id="3" name="Footer Placeholder 2">
            <a:extLst>
              <a:ext uri="{FF2B5EF4-FFF2-40B4-BE49-F238E27FC236}">
                <a16:creationId xmlns:a16="http://schemas.microsoft.com/office/drawing/2014/main" id="{1B8FBFB3-AD86-4E39-B8AE-B4EC14528156}"/>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9A4AF55-C114-4B60-9A20-56B00A11B3BF}"/>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30582002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883DA1-5CB8-405D-9613-8A9B7BC5664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842BB15-A24D-42E9-9CAE-BB827226301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8F0849D-D3C3-462A-9751-4EAB0B9145E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180DD20-7A20-4574-98A4-427795876739}"/>
              </a:ext>
            </a:extLst>
          </p:cNvPr>
          <p:cNvSpPr>
            <a:spLocks noGrp="1"/>
          </p:cNvSpPr>
          <p:nvPr>
            <p:ph type="dt" sz="half" idx="10"/>
          </p:nvPr>
        </p:nvSpPr>
        <p:spPr/>
        <p:txBody>
          <a:bodyPr/>
          <a:lstStyle/>
          <a:p>
            <a:fld id="{40DA1498-92C7-4E4B-8045-C9195F453964}" type="datetimeFigureOut">
              <a:rPr lang="en-US" smtClean="0"/>
              <a:t>4/5/2024</a:t>
            </a:fld>
            <a:endParaRPr lang="en-US" dirty="0"/>
          </a:p>
        </p:txBody>
      </p:sp>
      <p:sp>
        <p:nvSpPr>
          <p:cNvPr id="6" name="Footer Placeholder 5">
            <a:extLst>
              <a:ext uri="{FF2B5EF4-FFF2-40B4-BE49-F238E27FC236}">
                <a16:creationId xmlns:a16="http://schemas.microsoft.com/office/drawing/2014/main" id="{54D0ED2B-71C4-421A-9DB0-676E00C10BDC}"/>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78C4572A-ADFC-4C53-BCA2-42BDF693BC4D}"/>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3230950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8F5C67-EEEC-4AB0-9653-0F80D6B1094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DD50D6D-5277-4324-AF23-5FAF007834E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75275657-2BF9-4761-96B6-50EE3CFCFAD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C3C3F7B-A4C8-4F9D-8165-BC5186EA0929}"/>
              </a:ext>
            </a:extLst>
          </p:cNvPr>
          <p:cNvSpPr>
            <a:spLocks noGrp="1"/>
          </p:cNvSpPr>
          <p:nvPr>
            <p:ph type="dt" sz="half" idx="10"/>
          </p:nvPr>
        </p:nvSpPr>
        <p:spPr/>
        <p:txBody>
          <a:bodyPr/>
          <a:lstStyle/>
          <a:p>
            <a:fld id="{40DA1498-92C7-4E4B-8045-C9195F453964}" type="datetimeFigureOut">
              <a:rPr lang="en-US" smtClean="0"/>
              <a:t>4/5/2024</a:t>
            </a:fld>
            <a:endParaRPr lang="en-US" dirty="0"/>
          </a:p>
        </p:txBody>
      </p:sp>
      <p:sp>
        <p:nvSpPr>
          <p:cNvPr id="6" name="Footer Placeholder 5">
            <a:extLst>
              <a:ext uri="{FF2B5EF4-FFF2-40B4-BE49-F238E27FC236}">
                <a16:creationId xmlns:a16="http://schemas.microsoft.com/office/drawing/2014/main" id="{DE696EA5-2FA2-464D-982F-C53E6426A843}"/>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8911B398-191B-4AB1-86ED-00D0046EACF5}"/>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15866011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B3445CA-54C1-4DDE-A216-DD2414E3F59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306395A-6879-4E93-B24E-067F88AC1D6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450FF5B-A6A6-4F0F-AA5D-3F0F69A43A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0DA1498-92C7-4E4B-8045-C9195F453964}" type="datetimeFigureOut">
              <a:rPr lang="en-US" smtClean="0"/>
              <a:t>4/5/2024</a:t>
            </a:fld>
            <a:endParaRPr lang="en-US" dirty="0"/>
          </a:p>
        </p:txBody>
      </p:sp>
      <p:sp>
        <p:nvSpPr>
          <p:cNvPr id="5" name="Footer Placeholder 4">
            <a:extLst>
              <a:ext uri="{FF2B5EF4-FFF2-40B4-BE49-F238E27FC236}">
                <a16:creationId xmlns:a16="http://schemas.microsoft.com/office/drawing/2014/main" id="{FA798FAA-76CC-42EF-8BE0-466A41BBAB0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5149FF02-6890-4E10-B958-1097AD32C6F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6FEDF93-2BFD-41CA-ABC7-B039102F3792}" type="slidenum">
              <a:rPr lang="en-US" smtClean="0"/>
              <a:t>‹#›</a:t>
            </a:fld>
            <a:endParaRPr lang="en-US" dirty="0"/>
          </a:p>
        </p:txBody>
      </p:sp>
    </p:spTree>
    <p:extLst>
      <p:ext uri="{BB962C8B-B14F-4D97-AF65-F5344CB8AC3E}">
        <p14:creationId xmlns:p14="http://schemas.microsoft.com/office/powerpoint/2010/main" val="26037897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xml"/><Relationship Id="rId5" Type="http://schemas.openxmlformats.org/officeDocument/2006/relationships/image" Target="../media/image8.jpg"/><Relationship Id="rId4" Type="http://schemas.openxmlformats.org/officeDocument/2006/relationships/image" Target="../media/image44.png"/></Relationships>
</file>

<file path=ppt/slides/_rels/slide1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7.xml"/><Relationship Id="rId5" Type="http://schemas.openxmlformats.org/officeDocument/2006/relationships/image" Target="../media/image8.jpg"/><Relationship Id="rId4" Type="http://schemas.openxmlformats.org/officeDocument/2006/relationships/image" Target="../media/image47.png"/></Relationships>
</file>

<file path=ppt/slides/_rels/slide12.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2.png"/><Relationship Id="rId2" Type="http://schemas.openxmlformats.org/officeDocument/2006/relationships/image" Target="../media/image48.png"/><Relationship Id="rId1" Type="http://schemas.openxmlformats.org/officeDocument/2006/relationships/slideLayout" Target="../slideLayouts/slideLayout7.xml"/><Relationship Id="rId6" Type="http://schemas.openxmlformats.org/officeDocument/2006/relationships/hyperlink" Target="https://24slides.com/?utm_campaign=mp&amp;utm_medium=ppt&amp;utm_source=pptlink&amp;utm_content=&amp;utm_term=" TargetMode="External"/><Relationship Id="rId5" Type="http://schemas.openxmlformats.org/officeDocument/2006/relationships/image" Target="../media/image51.png"/><Relationship Id="rId4" Type="http://schemas.openxmlformats.org/officeDocument/2006/relationships/image" Target="../media/image50.png"/></Relationships>
</file>

<file path=ppt/slides/_rels/slide1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7.xml"/><Relationship Id="rId5" Type="http://schemas.openxmlformats.org/officeDocument/2006/relationships/image" Target="../media/image2.png"/><Relationship Id="rId4" Type="http://schemas.openxmlformats.org/officeDocument/2006/relationships/hyperlink" Target="https://24slides.com/?utm_campaign=mp&amp;utm_medium=ppt&amp;utm_source=pptlink&amp;utm_content=&amp;utm_term="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8.jpg"/><Relationship Id="rId1" Type="http://schemas.openxmlformats.org/officeDocument/2006/relationships/slideLayout" Target="../slideLayouts/slideLayout7.xml"/><Relationship Id="rId4" Type="http://schemas.openxmlformats.org/officeDocument/2006/relationships/image" Target="../media/image55.svg"/></Relationships>
</file>

<file path=ppt/slides/_rels/slide15.xml.rels><?xml version="1.0" encoding="UTF-8" standalone="yes"?>
<Relationships xmlns="http://schemas.openxmlformats.org/package/2006/relationships"><Relationship Id="rId8" Type="http://schemas.openxmlformats.org/officeDocument/2006/relationships/image" Target="../media/image57.png"/><Relationship Id="rId13" Type="http://schemas.openxmlformats.org/officeDocument/2006/relationships/image" Target="../media/image17.svg"/><Relationship Id="rId18" Type="http://schemas.openxmlformats.org/officeDocument/2006/relationships/image" Target="../media/image8.jpg"/><Relationship Id="rId3" Type="http://schemas.openxmlformats.org/officeDocument/2006/relationships/image" Target="../media/image20.png"/><Relationship Id="rId7" Type="http://schemas.openxmlformats.org/officeDocument/2006/relationships/image" Target="../media/image56.png"/><Relationship Id="rId12" Type="http://schemas.openxmlformats.org/officeDocument/2006/relationships/image" Target="../media/image16.png"/><Relationship Id="rId17" Type="http://schemas.openxmlformats.org/officeDocument/2006/relationships/image" Target="../media/image64.svg"/><Relationship Id="rId2" Type="http://schemas.openxmlformats.org/officeDocument/2006/relationships/notesSlide" Target="../notesSlides/notesSlide4.xml"/><Relationship Id="rId16" Type="http://schemas.openxmlformats.org/officeDocument/2006/relationships/image" Target="../media/image63.png"/><Relationship Id="rId1" Type="http://schemas.openxmlformats.org/officeDocument/2006/relationships/slideLayout" Target="../slideLayouts/slideLayout7.xml"/><Relationship Id="rId6" Type="http://schemas.openxmlformats.org/officeDocument/2006/relationships/image" Target="../media/image25.svg"/><Relationship Id="rId11" Type="http://schemas.openxmlformats.org/officeDocument/2006/relationships/image" Target="../media/image60.svg"/><Relationship Id="rId5" Type="http://schemas.openxmlformats.org/officeDocument/2006/relationships/image" Target="../media/image24.png"/><Relationship Id="rId15" Type="http://schemas.openxmlformats.org/officeDocument/2006/relationships/image" Target="../media/image62.svg"/><Relationship Id="rId10" Type="http://schemas.openxmlformats.org/officeDocument/2006/relationships/image" Target="../media/image59.png"/><Relationship Id="rId4" Type="http://schemas.openxmlformats.org/officeDocument/2006/relationships/image" Target="../media/image21.svg"/><Relationship Id="rId9" Type="http://schemas.openxmlformats.org/officeDocument/2006/relationships/image" Target="../media/image58.svg"/><Relationship Id="rId14" Type="http://schemas.openxmlformats.org/officeDocument/2006/relationships/image" Target="../media/image61.png"/></Relationships>
</file>

<file path=ppt/slides/_rels/slide1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7.xml"/><Relationship Id="rId5" Type="http://schemas.openxmlformats.org/officeDocument/2006/relationships/image" Target="../media/image2.png"/><Relationship Id="rId4" Type="http://schemas.openxmlformats.org/officeDocument/2006/relationships/hyperlink" Target="https://24slides.com/?utm_campaign=mp&amp;utm_medium=ppt&amp;utm_source=pptlink&amp;utm_content=&amp;utm_term="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68.png"/><Relationship Id="rId7" Type="http://schemas.openxmlformats.org/officeDocument/2006/relationships/image" Target="../media/image70.png"/><Relationship Id="rId2" Type="http://schemas.openxmlformats.org/officeDocument/2006/relationships/image" Target="../media/image67.png"/><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hyperlink" Target="https://24slides.com/?utm_campaign=mp&amp;utm_medium=ppt&amp;utm_source=pptlink&amp;utm_content=&amp;utm_term=" TargetMode="External"/><Relationship Id="rId4" Type="http://schemas.openxmlformats.org/officeDocument/2006/relationships/image" Target="../media/image69.png"/></Relationships>
</file>

<file path=ppt/slides/_rels/slide1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7.xml"/><Relationship Id="rId5" Type="http://schemas.openxmlformats.org/officeDocument/2006/relationships/image" Target="../media/image2.png"/><Relationship Id="rId4" Type="http://schemas.openxmlformats.org/officeDocument/2006/relationships/hyperlink" Target="https://24slides.com/?utm_campaign=mp&amp;utm_medium=ppt&amp;utm_source=pptlink&amp;utm_content=&amp;utm_term="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74.jpg"/></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hyperlink" Target="https://24slides.com/?utm_campaign=mp&amp;utm_medium=ppt&amp;utm_source=pptlink&amp;utm_content=&amp;utm_term=" TargetMode="External"/><Relationship Id="rId7" Type="http://schemas.openxmlformats.org/officeDocument/2006/relationships/hyperlink" Target="https://linkedin.com/in/madhavin7"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hyperlink" Target="https://github.com/Madhavi3N" TargetMode="External"/><Relationship Id="rId4" Type="http://schemas.openxmlformats.org/officeDocument/2006/relationships/image" Target="../media/image2.png"/><Relationship Id="rId9"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8.jpg"/><Relationship Id="rId4" Type="http://schemas.openxmlformats.org/officeDocument/2006/relationships/image" Target="../media/image7.svg"/></Relationships>
</file>

<file path=ppt/slides/_rels/slide4.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svg"/><Relationship Id="rId18" Type="http://schemas.openxmlformats.org/officeDocument/2006/relationships/image" Target="../media/image24.png"/><Relationship Id="rId3" Type="http://schemas.openxmlformats.org/officeDocument/2006/relationships/image" Target="../media/image9.jpg"/><Relationship Id="rId21" Type="http://schemas.openxmlformats.org/officeDocument/2006/relationships/image" Target="../media/image27.svg"/><Relationship Id="rId7" Type="http://schemas.openxmlformats.org/officeDocument/2006/relationships/image" Target="../media/image13.svg"/><Relationship Id="rId12" Type="http://schemas.openxmlformats.org/officeDocument/2006/relationships/image" Target="../media/image18.png"/><Relationship Id="rId17" Type="http://schemas.openxmlformats.org/officeDocument/2006/relationships/image" Target="../media/image23.svg"/><Relationship Id="rId2" Type="http://schemas.openxmlformats.org/officeDocument/2006/relationships/notesSlide" Target="../notesSlides/notesSlide3.xml"/><Relationship Id="rId16" Type="http://schemas.openxmlformats.org/officeDocument/2006/relationships/image" Target="../media/image22.png"/><Relationship Id="rId20" Type="http://schemas.openxmlformats.org/officeDocument/2006/relationships/image" Target="../media/image26.png"/><Relationship Id="rId1" Type="http://schemas.openxmlformats.org/officeDocument/2006/relationships/slideLayout" Target="../slideLayouts/slideLayout7.xml"/><Relationship Id="rId6" Type="http://schemas.openxmlformats.org/officeDocument/2006/relationships/image" Target="../media/image12.png"/><Relationship Id="rId11" Type="http://schemas.openxmlformats.org/officeDocument/2006/relationships/image" Target="../media/image17.svg"/><Relationship Id="rId5" Type="http://schemas.openxmlformats.org/officeDocument/2006/relationships/image" Target="../media/image11.svg"/><Relationship Id="rId15" Type="http://schemas.openxmlformats.org/officeDocument/2006/relationships/image" Target="../media/image21.svg"/><Relationship Id="rId10" Type="http://schemas.openxmlformats.org/officeDocument/2006/relationships/image" Target="../media/image16.png"/><Relationship Id="rId19" Type="http://schemas.openxmlformats.org/officeDocument/2006/relationships/image" Target="../media/image25.svg"/><Relationship Id="rId4" Type="http://schemas.openxmlformats.org/officeDocument/2006/relationships/image" Target="../media/image10.png"/><Relationship Id="rId9" Type="http://schemas.openxmlformats.org/officeDocument/2006/relationships/image" Target="../media/image15.svg"/><Relationship Id="rId14" Type="http://schemas.openxmlformats.org/officeDocument/2006/relationships/image" Target="../media/image20.png"/><Relationship Id="rId22" Type="http://schemas.openxmlformats.org/officeDocument/2006/relationships/image" Target="../media/image28.png"/></Relationships>
</file>

<file path=ppt/slides/_rels/slide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 Id="rId5" Type="http://schemas.openxmlformats.org/officeDocument/2006/relationships/image" Target="../media/image2.png"/><Relationship Id="rId4" Type="http://schemas.openxmlformats.org/officeDocument/2006/relationships/hyperlink" Target="https://24slides.com/?utm_campaign=mp&amp;utm_medium=ppt&amp;utm_source=pptlink&amp;utm_content=&amp;utm_term="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34.png"/><Relationship Id="rId4" Type="http://schemas.openxmlformats.org/officeDocument/2006/relationships/image" Target="../media/image33.png"/></Relationships>
</file>

<file path=ppt/slides/_rels/slide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 Id="rId5" Type="http://schemas.openxmlformats.org/officeDocument/2006/relationships/image" Target="../media/image28.png"/><Relationship Id="rId4" Type="http://schemas.openxmlformats.org/officeDocument/2006/relationships/image" Target="../media/image37.png"/></Relationships>
</file>

<file path=ppt/slides/_rels/slide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 Id="rId5" Type="http://schemas.openxmlformats.org/officeDocument/2006/relationships/image" Target="../media/image2.png"/><Relationship Id="rId4" Type="http://schemas.openxmlformats.org/officeDocument/2006/relationships/hyperlink" Target="https://24slides.com/?utm_campaign=mp&amp;utm_medium=ppt&amp;utm_source=pptlink&amp;utm_content=&amp;utm_term="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 Id="rId5" Type="http://schemas.openxmlformats.org/officeDocument/2006/relationships/image" Target="../media/image2.png"/><Relationship Id="rId4" Type="http://schemas.openxmlformats.org/officeDocument/2006/relationships/hyperlink" Target="https://24slides.com/?utm_campaign=mp&amp;utm_medium=ppt&amp;utm_source=pptlink&amp;utm_content=&amp;utm_term="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669C956-2C9B-797D-B60D-1413229DB205}"/>
              </a:ext>
            </a:extLst>
          </p:cNvPr>
          <p:cNvPicPr>
            <a:picLocks noChangeAspect="1"/>
          </p:cNvPicPr>
          <p:nvPr/>
        </p:nvPicPr>
        <p:blipFill>
          <a:blip r:embed="rId2"/>
          <a:stretch>
            <a:fillRect/>
          </a:stretch>
        </p:blipFill>
        <p:spPr>
          <a:xfrm>
            <a:off x="0" y="0"/>
            <a:ext cx="12192000" cy="6858000"/>
          </a:xfrm>
          <a:prstGeom prst="rect">
            <a:avLst/>
          </a:prstGeom>
        </p:spPr>
      </p:pic>
      <p:sp>
        <p:nvSpPr>
          <p:cNvPr id="5" name="TextBox 4">
            <a:extLst>
              <a:ext uri="{FF2B5EF4-FFF2-40B4-BE49-F238E27FC236}">
                <a16:creationId xmlns:a16="http://schemas.microsoft.com/office/drawing/2014/main" id="{6CF26BA4-D23D-94C2-B208-6C46683DAFCC}"/>
              </a:ext>
            </a:extLst>
          </p:cNvPr>
          <p:cNvSpPr txBox="1"/>
          <p:nvPr/>
        </p:nvSpPr>
        <p:spPr>
          <a:xfrm>
            <a:off x="2810436" y="4853138"/>
            <a:ext cx="6526301" cy="707886"/>
          </a:xfrm>
          <a:prstGeom prst="rect">
            <a:avLst/>
          </a:prstGeom>
          <a:noFill/>
        </p:spPr>
        <p:txBody>
          <a:bodyPr wrap="square" rtlCol="0">
            <a:spAutoFit/>
          </a:bodyPr>
          <a:lstStyle/>
          <a:p>
            <a:r>
              <a:rPr lang="en-US" sz="4000" b="1" dirty="0">
                <a:effectLst>
                  <a:outerShdw blurRad="38100" dist="38100" dir="2700000" algn="tl">
                    <a:srgbClr val="000000">
                      <a:alpha val="43137"/>
                    </a:srgbClr>
                  </a:outerShdw>
                </a:effectLst>
              </a:rPr>
              <a:t>for </a:t>
            </a:r>
            <a:r>
              <a:rPr lang="en-US" sz="4000" b="1" i="1" dirty="0">
                <a:effectLst>
                  <a:outerShdw blurRad="38100" dist="38100" dir="2700000" algn="tl">
                    <a:srgbClr val="000000">
                      <a:alpha val="43137"/>
                    </a:srgbClr>
                  </a:outerShdw>
                </a:effectLst>
              </a:rPr>
              <a:t>Sentiment Analysis</a:t>
            </a:r>
            <a:r>
              <a:rPr lang="en-US" sz="4000" b="1" dirty="0">
                <a:effectLst>
                  <a:outerShdw blurRad="38100" dist="38100" dir="2700000" algn="tl">
                    <a:srgbClr val="000000">
                      <a:alpha val="43137"/>
                    </a:srgbClr>
                  </a:outerShdw>
                </a:effectLst>
              </a:rPr>
              <a:t> Project</a:t>
            </a:r>
            <a:endParaRPr lang="en-IN" sz="4000" dirty="0">
              <a:effectLst>
                <a:outerShdw blurRad="38100" dist="38100" dir="2700000" algn="tl">
                  <a:srgbClr val="000000">
                    <a:alpha val="43137"/>
                  </a:srgbClr>
                </a:outerShdw>
              </a:effectLst>
            </a:endParaRPr>
          </a:p>
        </p:txBody>
      </p:sp>
      <p:sp>
        <p:nvSpPr>
          <p:cNvPr id="6" name="TextBox 5">
            <a:extLst>
              <a:ext uri="{FF2B5EF4-FFF2-40B4-BE49-F238E27FC236}">
                <a16:creationId xmlns:a16="http://schemas.microsoft.com/office/drawing/2014/main" id="{7EA51778-9CDD-0BE0-1449-EAB50802E2EE}"/>
              </a:ext>
            </a:extLst>
          </p:cNvPr>
          <p:cNvSpPr txBox="1"/>
          <p:nvPr/>
        </p:nvSpPr>
        <p:spPr>
          <a:xfrm>
            <a:off x="3209363" y="3556162"/>
            <a:ext cx="6526301" cy="707886"/>
          </a:xfrm>
          <a:prstGeom prst="rect">
            <a:avLst/>
          </a:prstGeom>
          <a:noFill/>
        </p:spPr>
        <p:txBody>
          <a:bodyPr wrap="square" rtlCol="0">
            <a:spAutoFit/>
          </a:bodyPr>
          <a:lstStyle/>
          <a:p>
            <a:r>
              <a:rPr lang="en-IN" sz="4000" b="1" dirty="0">
                <a:effectLst>
                  <a:outerShdw blurRad="38100" dist="38100" dir="2700000" algn="tl">
                    <a:srgbClr val="000000">
                      <a:alpha val="43137"/>
                    </a:srgbClr>
                  </a:outerShdw>
                </a:effectLst>
              </a:rPr>
              <a:t>Using </a:t>
            </a:r>
            <a:r>
              <a:rPr lang="en-IN" sz="4000" b="1" i="1" dirty="0">
                <a:effectLst>
                  <a:outerShdw blurRad="38100" dist="38100" dir="2700000" algn="tl">
                    <a:srgbClr val="000000">
                      <a:alpha val="43137"/>
                    </a:srgbClr>
                  </a:outerShdw>
                </a:effectLst>
              </a:rPr>
              <a:t>MLflow</a:t>
            </a:r>
            <a:r>
              <a:rPr lang="en-IN" sz="4000" b="1" dirty="0">
                <a:effectLst>
                  <a:outerShdw blurRad="38100" dist="38100" dir="2700000" algn="tl">
                    <a:srgbClr val="000000">
                      <a:alpha val="43137"/>
                    </a:srgbClr>
                  </a:outerShdw>
                </a:effectLst>
              </a:rPr>
              <a:t> and </a:t>
            </a:r>
            <a:r>
              <a:rPr lang="en-IN" sz="4000" b="1" i="1" dirty="0">
                <a:effectLst>
                  <a:outerShdw blurRad="38100" dist="38100" dir="2700000" algn="tl">
                    <a:srgbClr val="000000">
                      <a:alpha val="43137"/>
                    </a:srgbClr>
                  </a:outerShdw>
                </a:effectLst>
              </a:rPr>
              <a:t>Prefect</a:t>
            </a:r>
            <a:r>
              <a:rPr lang="en-IN" sz="4000" b="1" dirty="0">
                <a:effectLst>
                  <a:outerShdw blurRad="38100" dist="38100" dir="2700000" algn="tl">
                    <a:srgbClr val="000000">
                      <a:alpha val="43137"/>
                    </a:srgbClr>
                  </a:outerShdw>
                </a:effectLst>
              </a:rPr>
              <a:t> for </a:t>
            </a:r>
          </a:p>
        </p:txBody>
      </p:sp>
      <p:sp>
        <p:nvSpPr>
          <p:cNvPr id="7" name="TextBox 6">
            <a:extLst>
              <a:ext uri="{FF2B5EF4-FFF2-40B4-BE49-F238E27FC236}">
                <a16:creationId xmlns:a16="http://schemas.microsoft.com/office/drawing/2014/main" id="{7B5F1A65-F960-B3F3-BA93-FCE9D5F932D8}"/>
              </a:ext>
            </a:extLst>
          </p:cNvPr>
          <p:cNvSpPr txBox="1"/>
          <p:nvPr/>
        </p:nvSpPr>
        <p:spPr>
          <a:xfrm>
            <a:off x="1506069" y="4264048"/>
            <a:ext cx="10139083" cy="707886"/>
          </a:xfrm>
          <a:prstGeom prst="rect">
            <a:avLst/>
          </a:prstGeom>
          <a:noFill/>
        </p:spPr>
        <p:txBody>
          <a:bodyPr wrap="square" rtlCol="0">
            <a:spAutoFit/>
          </a:bodyPr>
          <a:lstStyle/>
          <a:p>
            <a:r>
              <a:rPr lang="en-US" sz="4000" b="1" dirty="0">
                <a:effectLst>
                  <a:outerShdw blurRad="38100" dist="38100" dir="2700000" algn="tl">
                    <a:srgbClr val="000000">
                      <a:alpha val="43137"/>
                    </a:srgbClr>
                  </a:outerShdw>
                </a:effectLst>
              </a:rPr>
              <a:t>Experiment Tracking and Model Management</a:t>
            </a:r>
            <a:endParaRPr lang="en-IN" sz="4000" b="1" dirty="0">
              <a:effectLst>
                <a:outerShdw blurRad="38100" dist="38100" dir="2700000" algn="tl">
                  <a:srgbClr val="000000">
                    <a:alpha val="43137"/>
                  </a:srgbClr>
                </a:outerShdw>
              </a:effectLst>
            </a:endParaRPr>
          </a:p>
        </p:txBody>
      </p:sp>
      <p:sp>
        <p:nvSpPr>
          <p:cNvPr id="8" name="TextBox 7">
            <a:extLst>
              <a:ext uri="{FF2B5EF4-FFF2-40B4-BE49-F238E27FC236}">
                <a16:creationId xmlns:a16="http://schemas.microsoft.com/office/drawing/2014/main" id="{929B2CCD-5C1E-294B-0542-7BC06DEAD2AB}"/>
              </a:ext>
            </a:extLst>
          </p:cNvPr>
          <p:cNvSpPr txBox="1"/>
          <p:nvPr/>
        </p:nvSpPr>
        <p:spPr>
          <a:xfrm>
            <a:off x="150155" y="5642282"/>
            <a:ext cx="3328151" cy="1015663"/>
          </a:xfrm>
          <a:prstGeom prst="rect">
            <a:avLst/>
          </a:prstGeom>
          <a:noFill/>
        </p:spPr>
        <p:txBody>
          <a:bodyPr wrap="square" rtlCol="0">
            <a:spAutoFit/>
          </a:bodyPr>
          <a:lstStyle/>
          <a:p>
            <a:r>
              <a:rPr lang="en-IN" sz="2000" b="1" dirty="0">
                <a:solidFill>
                  <a:schemeClr val="bg1">
                    <a:lumMod val="50000"/>
                  </a:schemeClr>
                </a:solidFill>
                <a:effectLst>
                  <a:outerShdw blurRad="38100" dist="38100" dir="2700000" algn="tl">
                    <a:srgbClr val="000000">
                      <a:alpha val="43137"/>
                    </a:srgbClr>
                  </a:outerShdw>
                </a:effectLst>
                <a:latin typeface="+mj-lt"/>
              </a:rPr>
              <a:t>By :</a:t>
            </a:r>
          </a:p>
          <a:p>
            <a:r>
              <a:rPr lang="en-IN" sz="2000" b="1" dirty="0">
                <a:solidFill>
                  <a:schemeClr val="tx1">
                    <a:lumMod val="75000"/>
                    <a:lumOff val="25000"/>
                  </a:schemeClr>
                </a:solidFill>
                <a:effectLst>
                  <a:outerShdw blurRad="38100" dist="38100" dir="2700000" algn="tl">
                    <a:srgbClr val="000000">
                      <a:alpha val="43137"/>
                    </a:srgbClr>
                  </a:outerShdw>
                </a:effectLst>
                <a:latin typeface="+mj-lt"/>
              </a:rPr>
              <a:t>Madhavi N</a:t>
            </a:r>
          </a:p>
          <a:p>
            <a:r>
              <a:rPr lang="en-IN" sz="2000" b="1" dirty="0">
                <a:solidFill>
                  <a:schemeClr val="tx2">
                    <a:lumMod val="40000"/>
                    <a:lumOff val="60000"/>
                  </a:schemeClr>
                </a:solidFill>
                <a:effectLst>
                  <a:outerShdw blurRad="38100" dist="38100" dir="2700000" algn="tl">
                    <a:srgbClr val="000000">
                      <a:alpha val="43137"/>
                    </a:srgbClr>
                  </a:outerShdw>
                </a:effectLst>
                <a:latin typeface="+mj-lt"/>
              </a:rPr>
              <a:t>(Intern ID – IN1241092)</a:t>
            </a:r>
          </a:p>
        </p:txBody>
      </p:sp>
    </p:spTree>
    <p:extLst>
      <p:ext uri="{BB962C8B-B14F-4D97-AF65-F5344CB8AC3E}">
        <p14:creationId xmlns:p14="http://schemas.microsoft.com/office/powerpoint/2010/main" val="8688193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15B0DE1-02CC-D720-5910-A5BBF8EFF4D2}"/>
              </a:ext>
            </a:extLst>
          </p:cNvPr>
          <p:cNvPicPr>
            <a:picLocks noChangeAspect="1"/>
          </p:cNvPicPr>
          <p:nvPr/>
        </p:nvPicPr>
        <p:blipFill rotWithShape="1">
          <a:blip r:embed="rId2">
            <a:extLst>
              <a:ext uri="{28A0092B-C50C-407E-A947-70E740481C1C}">
                <a14:useLocalDpi xmlns:a14="http://schemas.microsoft.com/office/drawing/2010/main" val="0"/>
              </a:ext>
            </a:extLst>
          </a:blip>
          <a:srcRect t="9804" r="735" b="6144"/>
          <a:stretch/>
        </p:blipFill>
        <p:spPr>
          <a:xfrm>
            <a:off x="-1" y="3428999"/>
            <a:ext cx="6096000" cy="3429002"/>
          </a:xfrm>
          <a:prstGeom prst="rect">
            <a:avLst/>
          </a:prstGeom>
        </p:spPr>
      </p:pic>
      <p:pic>
        <p:nvPicPr>
          <p:cNvPr id="6" name="Picture 5">
            <a:extLst>
              <a:ext uri="{FF2B5EF4-FFF2-40B4-BE49-F238E27FC236}">
                <a16:creationId xmlns:a16="http://schemas.microsoft.com/office/drawing/2014/main" id="{96130A0F-A8B4-3E8D-C9A4-74886FA42ACA}"/>
              </a:ext>
            </a:extLst>
          </p:cNvPr>
          <p:cNvPicPr>
            <a:picLocks noChangeAspect="1"/>
          </p:cNvPicPr>
          <p:nvPr/>
        </p:nvPicPr>
        <p:blipFill rotWithShape="1">
          <a:blip r:embed="rId3">
            <a:extLst>
              <a:ext uri="{28A0092B-C50C-407E-A947-70E740481C1C}">
                <a14:useLocalDpi xmlns:a14="http://schemas.microsoft.com/office/drawing/2010/main" val="0"/>
              </a:ext>
            </a:extLst>
          </a:blip>
          <a:srcRect t="9839" r="735" b="5456"/>
          <a:stretch/>
        </p:blipFill>
        <p:spPr>
          <a:xfrm>
            <a:off x="6095999" y="1102263"/>
            <a:ext cx="6096001" cy="2926080"/>
          </a:xfrm>
          <a:prstGeom prst="rect">
            <a:avLst/>
          </a:prstGeom>
        </p:spPr>
      </p:pic>
      <p:pic>
        <p:nvPicPr>
          <p:cNvPr id="8" name="Picture 7">
            <a:extLst>
              <a:ext uri="{FF2B5EF4-FFF2-40B4-BE49-F238E27FC236}">
                <a16:creationId xmlns:a16="http://schemas.microsoft.com/office/drawing/2014/main" id="{9EA8861C-4B85-7E8D-8E6C-02DEE59DA745}"/>
              </a:ext>
            </a:extLst>
          </p:cNvPr>
          <p:cNvPicPr>
            <a:picLocks noChangeAspect="1"/>
          </p:cNvPicPr>
          <p:nvPr/>
        </p:nvPicPr>
        <p:blipFill rotWithShape="1">
          <a:blip r:embed="rId4">
            <a:extLst>
              <a:ext uri="{28A0092B-C50C-407E-A947-70E740481C1C}">
                <a14:useLocalDpi xmlns:a14="http://schemas.microsoft.com/office/drawing/2010/main" val="0"/>
              </a:ext>
            </a:extLst>
          </a:blip>
          <a:srcRect t="9743" r="735" b="5552"/>
          <a:stretch/>
        </p:blipFill>
        <p:spPr>
          <a:xfrm>
            <a:off x="-1" y="-2"/>
            <a:ext cx="6096001" cy="3429002"/>
          </a:xfrm>
          <a:prstGeom prst="rect">
            <a:avLst/>
          </a:prstGeom>
        </p:spPr>
      </p:pic>
      <p:sp>
        <p:nvSpPr>
          <p:cNvPr id="9" name="TextBox 8">
            <a:extLst>
              <a:ext uri="{FF2B5EF4-FFF2-40B4-BE49-F238E27FC236}">
                <a16:creationId xmlns:a16="http://schemas.microsoft.com/office/drawing/2014/main" id="{A31855DB-F40B-3B8B-32BD-5387A6749339}"/>
              </a:ext>
            </a:extLst>
          </p:cNvPr>
          <p:cNvSpPr txBox="1"/>
          <p:nvPr/>
        </p:nvSpPr>
        <p:spPr>
          <a:xfrm>
            <a:off x="6095998" y="4178690"/>
            <a:ext cx="6096000" cy="2677656"/>
          </a:xfrm>
          <a:prstGeom prst="rect">
            <a:avLst/>
          </a:prstGeom>
          <a:noFill/>
          <a:ln>
            <a:noFill/>
          </a:ln>
        </p:spPr>
        <p:txBody>
          <a:bodyPr wrap="square" rtlCol="0">
            <a:spAutoFit/>
          </a:bodyPr>
          <a:lstStyle/>
          <a:p>
            <a:pPr marL="285750" indent="-285750">
              <a:buFont typeface="Wingdings" panose="05000000000000000000" pitchFamily="2" charset="2"/>
              <a:buChar char="q"/>
            </a:pPr>
            <a:r>
              <a:rPr lang="en-IN" sz="2400" dirty="0">
                <a:latin typeface="Centaur" panose="02030504050205020304" pitchFamily="18" charset="0"/>
              </a:rPr>
              <a:t>We can see this all different scores in the column option in the MLflow Dashboard.</a:t>
            </a:r>
          </a:p>
          <a:p>
            <a:pPr marL="285750" indent="-285750">
              <a:buFont typeface="Wingdings" panose="05000000000000000000" pitchFamily="2" charset="2"/>
              <a:buChar char="q"/>
            </a:pPr>
            <a:r>
              <a:rPr lang="en-US" sz="2400" dirty="0">
                <a:latin typeface="Centaur" panose="02030504050205020304" pitchFamily="18" charset="0"/>
              </a:rPr>
              <a:t>To access metric plots, click on the 'Charts' option in the MLflow dashboard. </a:t>
            </a:r>
          </a:p>
          <a:p>
            <a:pPr marL="285750" indent="-285750">
              <a:buFont typeface="Wingdings" panose="05000000000000000000" pitchFamily="2" charset="2"/>
              <a:buChar char="q"/>
            </a:pPr>
            <a:r>
              <a:rPr lang="en-US" sz="2400" dirty="0">
                <a:latin typeface="Centaur" panose="02030504050205020304" pitchFamily="18" charset="0"/>
              </a:rPr>
              <a:t>Mlflow provides default metric plots, but we can also create custom plots for further analysis and visualization</a:t>
            </a:r>
            <a:endParaRPr lang="en-IN" sz="2400" dirty="0">
              <a:latin typeface="Centaur" panose="02030504050205020304" pitchFamily="18" charset="0"/>
            </a:endParaRPr>
          </a:p>
        </p:txBody>
      </p:sp>
      <p:sp>
        <p:nvSpPr>
          <p:cNvPr id="11" name="TextBox 10">
            <a:extLst>
              <a:ext uri="{FF2B5EF4-FFF2-40B4-BE49-F238E27FC236}">
                <a16:creationId xmlns:a16="http://schemas.microsoft.com/office/drawing/2014/main" id="{FCF1ABFE-8168-46E8-6A53-1795D76A1C86}"/>
              </a:ext>
            </a:extLst>
          </p:cNvPr>
          <p:cNvSpPr txBox="1"/>
          <p:nvPr/>
        </p:nvSpPr>
        <p:spPr>
          <a:xfrm>
            <a:off x="6297704" y="149927"/>
            <a:ext cx="5692587" cy="584775"/>
          </a:xfrm>
          <a:prstGeom prst="rect">
            <a:avLst/>
          </a:prstGeom>
          <a:noFill/>
        </p:spPr>
        <p:txBody>
          <a:bodyPr wrap="square" rtlCol="0">
            <a:spAutoFit/>
          </a:bodyPr>
          <a:lstStyle/>
          <a:p>
            <a:r>
              <a:rPr lang="en-IN" sz="3200" b="1" u="sng" dirty="0">
                <a:solidFill>
                  <a:schemeClr val="accent5">
                    <a:lumMod val="60000"/>
                    <a:lumOff val="40000"/>
                  </a:schemeClr>
                </a:solidFill>
                <a:effectLst>
                  <a:outerShdw blurRad="38100" dist="38100" dir="2700000" algn="tl">
                    <a:srgbClr val="000000">
                      <a:alpha val="43137"/>
                    </a:srgbClr>
                  </a:outerShdw>
                </a:effectLst>
              </a:rPr>
              <a:t>Demonstration</a:t>
            </a:r>
            <a:r>
              <a:rPr lang="en-IN" sz="3200" b="1" dirty="0">
                <a:solidFill>
                  <a:schemeClr val="accent5">
                    <a:lumMod val="60000"/>
                    <a:lumOff val="40000"/>
                  </a:schemeClr>
                </a:solidFill>
                <a:effectLst>
                  <a:outerShdw blurRad="38100" dist="38100" dir="2700000" algn="tl">
                    <a:srgbClr val="000000">
                      <a:alpha val="43137"/>
                    </a:srgbClr>
                  </a:outerShdw>
                </a:effectLst>
              </a:rPr>
              <a:t> </a:t>
            </a:r>
            <a:r>
              <a:rPr lang="en-IN" sz="3200" b="1" u="sng" dirty="0">
                <a:solidFill>
                  <a:schemeClr val="accent5">
                    <a:lumMod val="60000"/>
                    <a:lumOff val="40000"/>
                  </a:schemeClr>
                </a:solidFill>
                <a:effectLst>
                  <a:outerShdw blurRad="38100" dist="38100" dir="2700000" algn="tl">
                    <a:srgbClr val="000000">
                      <a:alpha val="43137"/>
                    </a:srgbClr>
                  </a:outerShdw>
                </a:effectLst>
              </a:rPr>
              <a:t>of</a:t>
            </a:r>
            <a:r>
              <a:rPr lang="en-IN" sz="3200" b="1" dirty="0">
                <a:solidFill>
                  <a:schemeClr val="accent5">
                    <a:lumMod val="60000"/>
                    <a:lumOff val="40000"/>
                  </a:schemeClr>
                </a:solidFill>
                <a:effectLst>
                  <a:outerShdw blurRad="38100" dist="38100" dir="2700000" algn="tl">
                    <a:srgbClr val="000000">
                      <a:alpha val="43137"/>
                    </a:srgbClr>
                  </a:outerShdw>
                </a:effectLst>
              </a:rPr>
              <a:t> </a:t>
            </a:r>
            <a:r>
              <a:rPr lang="en-IN" sz="3200" b="1" i="1" u="sng" dirty="0">
                <a:solidFill>
                  <a:schemeClr val="accent5">
                    <a:lumMod val="60000"/>
                    <a:lumOff val="40000"/>
                  </a:schemeClr>
                </a:solidFill>
                <a:effectLst>
                  <a:outerShdw blurRad="38100" dist="38100" dir="2700000" algn="tl">
                    <a:srgbClr val="000000">
                      <a:alpha val="43137"/>
                    </a:srgbClr>
                  </a:outerShdw>
                </a:effectLst>
              </a:rPr>
              <a:t>Metric</a:t>
            </a:r>
            <a:r>
              <a:rPr lang="en-IN" sz="3200" b="1" dirty="0">
                <a:solidFill>
                  <a:schemeClr val="accent5">
                    <a:lumMod val="60000"/>
                    <a:lumOff val="40000"/>
                  </a:schemeClr>
                </a:solidFill>
                <a:effectLst>
                  <a:outerShdw blurRad="38100" dist="38100" dir="2700000" algn="tl">
                    <a:srgbClr val="000000">
                      <a:alpha val="43137"/>
                    </a:srgbClr>
                  </a:outerShdw>
                </a:effectLst>
              </a:rPr>
              <a:t> </a:t>
            </a:r>
            <a:r>
              <a:rPr lang="en-IN" sz="3200" b="1" u="sng" dirty="0">
                <a:solidFill>
                  <a:schemeClr val="accent5">
                    <a:lumMod val="60000"/>
                    <a:lumOff val="40000"/>
                  </a:schemeClr>
                </a:solidFill>
                <a:effectLst>
                  <a:outerShdw blurRad="38100" dist="38100" dir="2700000" algn="tl">
                    <a:srgbClr val="000000">
                      <a:alpha val="43137"/>
                    </a:srgbClr>
                  </a:outerShdw>
                </a:effectLst>
              </a:rPr>
              <a:t>plots</a:t>
            </a:r>
            <a:r>
              <a:rPr lang="en-IN" sz="3200" b="1" dirty="0">
                <a:solidFill>
                  <a:schemeClr val="accent5">
                    <a:lumMod val="60000"/>
                    <a:lumOff val="40000"/>
                  </a:schemeClr>
                </a:solidFill>
                <a:effectLst>
                  <a:outerShdw blurRad="38100" dist="38100" dir="2700000" algn="tl">
                    <a:srgbClr val="000000">
                      <a:alpha val="43137"/>
                    </a:srgbClr>
                  </a:outerShdw>
                </a:effectLst>
              </a:rPr>
              <a:t>:</a:t>
            </a:r>
          </a:p>
        </p:txBody>
      </p:sp>
      <p:pic>
        <p:nvPicPr>
          <p:cNvPr id="2" name="Picture 1">
            <a:extLst>
              <a:ext uri="{FF2B5EF4-FFF2-40B4-BE49-F238E27FC236}">
                <a16:creationId xmlns:a16="http://schemas.microsoft.com/office/drawing/2014/main" id="{C20C18BB-F6D5-D275-1BBE-5789A09239A1}"/>
              </a:ext>
            </a:extLst>
          </p:cNvPr>
          <p:cNvPicPr>
            <a:picLocks noChangeAspect="1"/>
          </p:cNvPicPr>
          <p:nvPr/>
        </p:nvPicPr>
        <p:blipFill>
          <a:blip r:embed="rId5"/>
          <a:stretch>
            <a:fillRect/>
          </a:stretch>
        </p:blipFill>
        <p:spPr>
          <a:xfrm>
            <a:off x="9927771" y="6506791"/>
            <a:ext cx="2264229" cy="303584"/>
          </a:xfrm>
          <a:prstGeom prst="rect">
            <a:avLst/>
          </a:prstGeom>
        </p:spPr>
      </p:pic>
    </p:spTree>
    <p:extLst>
      <p:ext uri="{BB962C8B-B14F-4D97-AF65-F5344CB8AC3E}">
        <p14:creationId xmlns:p14="http://schemas.microsoft.com/office/powerpoint/2010/main" val="41261872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B6B4C19-254B-9429-244E-26B3AD6C62B6}"/>
              </a:ext>
            </a:extLst>
          </p:cNvPr>
          <p:cNvPicPr>
            <a:picLocks noChangeAspect="1"/>
          </p:cNvPicPr>
          <p:nvPr/>
        </p:nvPicPr>
        <p:blipFill rotWithShape="1">
          <a:blip r:embed="rId2">
            <a:extLst>
              <a:ext uri="{28A0092B-C50C-407E-A947-70E740481C1C}">
                <a14:useLocalDpi xmlns:a14="http://schemas.microsoft.com/office/drawing/2010/main" val="0"/>
              </a:ext>
            </a:extLst>
          </a:blip>
          <a:srcRect t="9804" b="6014"/>
          <a:stretch/>
        </p:blipFill>
        <p:spPr>
          <a:xfrm>
            <a:off x="0" y="3523130"/>
            <a:ext cx="6096000" cy="3415556"/>
          </a:xfrm>
          <a:prstGeom prst="rect">
            <a:avLst/>
          </a:prstGeom>
        </p:spPr>
      </p:pic>
      <p:pic>
        <p:nvPicPr>
          <p:cNvPr id="5" name="Picture 4">
            <a:extLst>
              <a:ext uri="{FF2B5EF4-FFF2-40B4-BE49-F238E27FC236}">
                <a16:creationId xmlns:a16="http://schemas.microsoft.com/office/drawing/2014/main" id="{27A686EF-7BAB-3201-0056-5E331C306ACB}"/>
              </a:ext>
            </a:extLst>
          </p:cNvPr>
          <p:cNvPicPr>
            <a:picLocks noChangeAspect="1"/>
          </p:cNvPicPr>
          <p:nvPr/>
        </p:nvPicPr>
        <p:blipFill rotWithShape="1">
          <a:blip r:embed="rId3">
            <a:extLst>
              <a:ext uri="{28A0092B-C50C-407E-A947-70E740481C1C}">
                <a14:useLocalDpi xmlns:a14="http://schemas.microsoft.com/office/drawing/2010/main" val="0"/>
              </a:ext>
            </a:extLst>
          </a:blip>
          <a:srcRect t="9970" b="5847"/>
          <a:stretch/>
        </p:blipFill>
        <p:spPr>
          <a:xfrm>
            <a:off x="6096000" y="728073"/>
            <a:ext cx="6096000" cy="3213847"/>
          </a:xfrm>
          <a:prstGeom prst="rect">
            <a:avLst/>
          </a:prstGeom>
        </p:spPr>
      </p:pic>
      <p:pic>
        <p:nvPicPr>
          <p:cNvPr id="7" name="Picture 6">
            <a:extLst>
              <a:ext uri="{FF2B5EF4-FFF2-40B4-BE49-F238E27FC236}">
                <a16:creationId xmlns:a16="http://schemas.microsoft.com/office/drawing/2014/main" id="{E3E2178F-C54A-3637-6890-5DE9097B4430}"/>
              </a:ext>
            </a:extLst>
          </p:cNvPr>
          <p:cNvPicPr>
            <a:picLocks noChangeAspect="1"/>
          </p:cNvPicPr>
          <p:nvPr/>
        </p:nvPicPr>
        <p:blipFill rotWithShape="1">
          <a:blip r:embed="rId4">
            <a:extLst>
              <a:ext uri="{28A0092B-C50C-407E-A947-70E740481C1C}">
                <a14:useLocalDpi xmlns:a14="http://schemas.microsoft.com/office/drawing/2010/main" val="0"/>
              </a:ext>
            </a:extLst>
          </a:blip>
          <a:srcRect t="10004" b="5682"/>
          <a:stretch/>
        </p:blipFill>
        <p:spPr>
          <a:xfrm>
            <a:off x="0" y="-1"/>
            <a:ext cx="6096000" cy="3523130"/>
          </a:xfrm>
          <a:prstGeom prst="rect">
            <a:avLst/>
          </a:prstGeom>
        </p:spPr>
      </p:pic>
      <p:sp>
        <p:nvSpPr>
          <p:cNvPr id="8" name="TextBox 7">
            <a:extLst>
              <a:ext uri="{FF2B5EF4-FFF2-40B4-BE49-F238E27FC236}">
                <a16:creationId xmlns:a16="http://schemas.microsoft.com/office/drawing/2014/main" id="{54E8314D-5021-714B-AB7C-2CF937D6C564}"/>
              </a:ext>
            </a:extLst>
          </p:cNvPr>
          <p:cNvSpPr txBox="1"/>
          <p:nvPr/>
        </p:nvSpPr>
        <p:spPr>
          <a:xfrm>
            <a:off x="6221506" y="78283"/>
            <a:ext cx="5970494" cy="492443"/>
          </a:xfrm>
          <a:prstGeom prst="rect">
            <a:avLst/>
          </a:prstGeom>
          <a:noFill/>
        </p:spPr>
        <p:txBody>
          <a:bodyPr wrap="square" rtlCol="0">
            <a:spAutoFit/>
          </a:bodyPr>
          <a:lstStyle/>
          <a:p>
            <a:r>
              <a:rPr lang="en-IN" sz="2600" b="1" u="sng" dirty="0">
                <a:solidFill>
                  <a:schemeClr val="accent5">
                    <a:lumMod val="60000"/>
                    <a:lumOff val="40000"/>
                  </a:schemeClr>
                </a:solidFill>
                <a:effectLst>
                  <a:outerShdw blurRad="38100" dist="38100" dir="2700000" algn="tl">
                    <a:srgbClr val="000000">
                      <a:alpha val="43137"/>
                    </a:srgbClr>
                  </a:outerShdw>
                </a:effectLst>
              </a:rPr>
              <a:t>Demonstration</a:t>
            </a:r>
            <a:r>
              <a:rPr lang="en-IN" sz="2600" b="1" dirty="0">
                <a:solidFill>
                  <a:schemeClr val="accent5">
                    <a:lumMod val="60000"/>
                    <a:lumOff val="40000"/>
                  </a:schemeClr>
                </a:solidFill>
                <a:effectLst>
                  <a:outerShdw blurRad="38100" dist="38100" dir="2700000" algn="tl">
                    <a:srgbClr val="000000">
                      <a:alpha val="43137"/>
                    </a:srgbClr>
                  </a:outerShdw>
                </a:effectLst>
              </a:rPr>
              <a:t> </a:t>
            </a:r>
            <a:r>
              <a:rPr lang="en-IN" sz="2600" b="1" u="sng" dirty="0">
                <a:solidFill>
                  <a:schemeClr val="accent5">
                    <a:lumMod val="60000"/>
                    <a:lumOff val="40000"/>
                  </a:schemeClr>
                </a:solidFill>
                <a:effectLst>
                  <a:outerShdw blurRad="38100" dist="38100" dir="2700000" algn="tl">
                    <a:srgbClr val="000000">
                      <a:alpha val="43137"/>
                    </a:srgbClr>
                  </a:outerShdw>
                </a:effectLst>
              </a:rPr>
              <a:t>of</a:t>
            </a:r>
            <a:r>
              <a:rPr lang="en-IN" sz="2600" b="1" dirty="0">
                <a:solidFill>
                  <a:schemeClr val="accent5">
                    <a:lumMod val="60000"/>
                    <a:lumOff val="40000"/>
                  </a:schemeClr>
                </a:solidFill>
                <a:effectLst>
                  <a:outerShdw blurRad="38100" dist="38100" dir="2700000" algn="tl">
                    <a:srgbClr val="000000">
                      <a:alpha val="43137"/>
                    </a:srgbClr>
                  </a:outerShdw>
                </a:effectLst>
              </a:rPr>
              <a:t> </a:t>
            </a:r>
            <a:r>
              <a:rPr lang="en-IN" sz="2600" b="1" i="1" u="sng" dirty="0">
                <a:solidFill>
                  <a:schemeClr val="accent5">
                    <a:lumMod val="60000"/>
                    <a:lumOff val="40000"/>
                  </a:schemeClr>
                </a:solidFill>
                <a:effectLst>
                  <a:outerShdw blurRad="38100" dist="38100" dir="2700000" algn="tl">
                    <a:srgbClr val="000000">
                      <a:alpha val="43137"/>
                    </a:srgbClr>
                  </a:outerShdw>
                </a:effectLst>
              </a:rPr>
              <a:t>Hyperparameter's</a:t>
            </a:r>
            <a:r>
              <a:rPr lang="en-IN" sz="2600" b="1" dirty="0">
                <a:solidFill>
                  <a:schemeClr val="accent5">
                    <a:lumMod val="60000"/>
                    <a:lumOff val="40000"/>
                  </a:schemeClr>
                </a:solidFill>
                <a:effectLst>
                  <a:outerShdw blurRad="38100" dist="38100" dir="2700000" algn="tl">
                    <a:srgbClr val="000000">
                      <a:alpha val="43137"/>
                    </a:srgbClr>
                  </a:outerShdw>
                </a:effectLst>
              </a:rPr>
              <a:t> </a:t>
            </a:r>
            <a:r>
              <a:rPr lang="en-IN" sz="2600" b="1" u="sng" dirty="0">
                <a:solidFill>
                  <a:schemeClr val="accent5">
                    <a:lumMod val="60000"/>
                    <a:lumOff val="40000"/>
                  </a:schemeClr>
                </a:solidFill>
                <a:effectLst>
                  <a:outerShdw blurRad="38100" dist="38100" dir="2700000" algn="tl">
                    <a:srgbClr val="000000">
                      <a:alpha val="43137"/>
                    </a:srgbClr>
                  </a:outerShdw>
                </a:effectLst>
              </a:rPr>
              <a:t>plots</a:t>
            </a:r>
            <a:r>
              <a:rPr lang="en-IN" sz="2600" b="1" dirty="0">
                <a:solidFill>
                  <a:schemeClr val="accent5">
                    <a:lumMod val="60000"/>
                    <a:lumOff val="40000"/>
                  </a:schemeClr>
                </a:solidFill>
                <a:effectLst>
                  <a:outerShdw blurRad="38100" dist="38100" dir="2700000" algn="tl">
                    <a:srgbClr val="000000">
                      <a:alpha val="43137"/>
                    </a:srgbClr>
                  </a:outerShdw>
                </a:effectLst>
              </a:rPr>
              <a:t>:</a:t>
            </a:r>
          </a:p>
        </p:txBody>
      </p:sp>
      <p:sp>
        <p:nvSpPr>
          <p:cNvPr id="9" name="TextBox 8">
            <a:extLst>
              <a:ext uri="{FF2B5EF4-FFF2-40B4-BE49-F238E27FC236}">
                <a16:creationId xmlns:a16="http://schemas.microsoft.com/office/drawing/2014/main" id="{9FF348F3-D5FF-9D95-07A3-A23025E4F555}"/>
              </a:ext>
            </a:extLst>
          </p:cNvPr>
          <p:cNvSpPr txBox="1"/>
          <p:nvPr/>
        </p:nvSpPr>
        <p:spPr>
          <a:xfrm>
            <a:off x="6096000" y="3980572"/>
            <a:ext cx="6096000" cy="2800767"/>
          </a:xfrm>
          <a:prstGeom prst="rect">
            <a:avLst/>
          </a:prstGeom>
          <a:noFill/>
          <a:ln>
            <a:noFill/>
          </a:ln>
        </p:spPr>
        <p:txBody>
          <a:bodyPr wrap="square" rtlCol="0">
            <a:spAutoFit/>
          </a:bodyPr>
          <a:lstStyle/>
          <a:p>
            <a:pPr marL="285750" indent="-285750">
              <a:buFont typeface="Wingdings" panose="05000000000000000000" pitchFamily="2" charset="2"/>
              <a:buChar char="q"/>
            </a:pPr>
            <a:r>
              <a:rPr lang="en-IN" sz="2200" dirty="0">
                <a:latin typeface="Centaur" panose="02030504050205020304" pitchFamily="18" charset="0"/>
              </a:rPr>
              <a:t> We can plot Hyperparameters by clicking on Add new section at chart of MLflow Dashboard.</a:t>
            </a:r>
          </a:p>
          <a:p>
            <a:pPr marL="285750" indent="-285750">
              <a:buFont typeface="Wingdings" panose="05000000000000000000" pitchFamily="2" charset="2"/>
              <a:buChar char="q"/>
            </a:pPr>
            <a:r>
              <a:rPr lang="en-IN" sz="2200" dirty="0">
                <a:latin typeface="Centaur" panose="02030504050205020304" pitchFamily="18" charset="0"/>
              </a:rPr>
              <a:t> Name the relevant name from run which we are using and select “Parallel coordinates” from chart options.</a:t>
            </a:r>
          </a:p>
          <a:p>
            <a:pPr marL="285750" indent="-285750">
              <a:buFont typeface="Wingdings" panose="05000000000000000000" pitchFamily="2" charset="2"/>
              <a:buChar char="q"/>
            </a:pPr>
            <a:r>
              <a:rPr lang="en-IN" sz="2200" dirty="0">
                <a:latin typeface="Centaur" panose="02030504050205020304" pitchFamily="18" charset="0"/>
              </a:rPr>
              <a:t> And, select hyperparameters which we get to know are best from overview of the model.</a:t>
            </a:r>
          </a:p>
          <a:p>
            <a:pPr marL="285750" indent="-285750">
              <a:buFont typeface="Wingdings" panose="05000000000000000000" pitchFamily="2" charset="2"/>
              <a:buChar char="q"/>
            </a:pPr>
            <a:r>
              <a:rPr lang="en-IN" sz="2200" dirty="0">
                <a:latin typeface="Centaur" panose="02030504050205020304" pitchFamily="18" charset="0"/>
              </a:rPr>
              <a:t> And, click on add chart to create the chart for specific run.</a:t>
            </a:r>
          </a:p>
        </p:txBody>
      </p:sp>
      <p:sp>
        <p:nvSpPr>
          <p:cNvPr id="2" name="Rectangle 1">
            <a:extLst>
              <a:ext uri="{FF2B5EF4-FFF2-40B4-BE49-F238E27FC236}">
                <a16:creationId xmlns:a16="http://schemas.microsoft.com/office/drawing/2014/main" id="{63DAA58B-CEB1-7B77-0424-4EF9395948EE}"/>
              </a:ext>
            </a:extLst>
          </p:cNvPr>
          <p:cNvSpPr/>
          <p:nvPr/>
        </p:nvSpPr>
        <p:spPr>
          <a:xfrm>
            <a:off x="1476375" y="1752600"/>
            <a:ext cx="2505075" cy="619125"/>
          </a:xfrm>
          <a:prstGeom prst="rect">
            <a:avLst/>
          </a:prstGeom>
          <a:no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Rectangle 3">
            <a:extLst>
              <a:ext uri="{FF2B5EF4-FFF2-40B4-BE49-F238E27FC236}">
                <a16:creationId xmlns:a16="http://schemas.microsoft.com/office/drawing/2014/main" id="{5768F59C-5DDD-210A-7B68-F0D5080ECE71}"/>
              </a:ext>
            </a:extLst>
          </p:cNvPr>
          <p:cNvSpPr/>
          <p:nvPr/>
        </p:nvSpPr>
        <p:spPr>
          <a:xfrm>
            <a:off x="11058525" y="2533649"/>
            <a:ext cx="1000125" cy="895351"/>
          </a:xfrm>
          <a:prstGeom prst="rect">
            <a:avLst/>
          </a:prstGeom>
          <a:no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90DA74B2-74C3-F620-FD8F-9EC501C9F6FA}"/>
              </a:ext>
            </a:extLst>
          </p:cNvPr>
          <p:cNvSpPr/>
          <p:nvPr/>
        </p:nvSpPr>
        <p:spPr>
          <a:xfrm>
            <a:off x="1281113" y="3814763"/>
            <a:ext cx="3567112" cy="2719387"/>
          </a:xfrm>
          <a:prstGeom prst="rect">
            <a:avLst/>
          </a:prstGeom>
          <a:no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0" name="Picture 9">
            <a:extLst>
              <a:ext uri="{FF2B5EF4-FFF2-40B4-BE49-F238E27FC236}">
                <a16:creationId xmlns:a16="http://schemas.microsoft.com/office/drawing/2014/main" id="{BD687242-C037-3DD0-D1F9-59AAB6A09683}"/>
              </a:ext>
            </a:extLst>
          </p:cNvPr>
          <p:cNvPicPr>
            <a:picLocks noChangeAspect="1"/>
          </p:cNvPicPr>
          <p:nvPr/>
        </p:nvPicPr>
        <p:blipFill>
          <a:blip r:embed="rId5"/>
          <a:stretch>
            <a:fillRect/>
          </a:stretch>
        </p:blipFill>
        <p:spPr>
          <a:xfrm>
            <a:off x="9927771" y="6506791"/>
            <a:ext cx="2264229" cy="303584"/>
          </a:xfrm>
          <a:prstGeom prst="rect">
            <a:avLst/>
          </a:prstGeom>
        </p:spPr>
      </p:pic>
    </p:spTree>
    <p:extLst>
      <p:ext uri="{BB962C8B-B14F-4D97-AF65-F5344CB8AC3E}">
        <p14:creationId xmlns:p14="http://schemas.microsoft.com/office/powerpoint/2010/main" val="34877850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2EEFCC7-82A5-ED8B-7B14-6DCFE54D5B4C}"/>
              </a:ext>
            </a:extLst>
          </p:cNvPr>
          <p:cNvPicPr>
            <a:picLocks noChangeAspect="1"/>
          </p:cNvPicPr>
          <p:nvPr/>
        </p:nvPicPr>
        <p:blipFill rotWithShape="1">
          <a:blip r:embed="rId2">
            <a:extLst>
              <a:ext uri="{28A0092B-C50C-407E-A947-70E740481C1C}">
                <a14:useLocalDpi xmlns:a14="http://schemas.microsoft.com/office/drawing/2010/main" val="0"/>
              </a:ext>
            </a:extLst>
          </a:blip>
          <a:srcRect l="2353" t="31445" r="2648" b="7957"/>
          <a:stretch/>
        </p:blipFill>
        <p:spPr>
          <a:xfrm>
            <a:off x="6095998" y="4598894"/>
            <a:ext cx="6096000" cy="2259106"/>
          </a:xfrm>
          <a:prstGeom prst="rect">
            <a:avLst/>
          </a:prstGeom>
        </p:spPr>
      </p:pic>
      <p:pic>
        <p:nvPicPr>
          <p:cNvPr id="5" name="Picture 4">
            <a:extLst>
              <a:ext uri="{FF2B5EF4-FFF2-40B4-BE49-F238E27FC236}">
                <a16:creationId xmlns:a16="http://schemas.microsoft.com/office/drawing/2014/main" id="{79BD0D3B-3A17-753E-60F0-A0BB6785E12D}"/>
              </a:ext>
            </a:extLst>
          </p:cNvPr>
          <p:cNvPicPr>
            <a:picLocks noChangeAspect="1"/>
          </p:cNvPicPr>
          <p:nvPr/>
        </p:nvPicPr>
        <p:blipFill rotWithShape="1">
          <a:blip r:embed="rId3">
            <a:extLst>
              <a:ext uri="{28A0092B-C50C-407E-A947-70E740481C1C}">
                <a14:useLocalDpi xmlns:a14="http://schemas.microsoft.com/office/drawing/2010/main" val="0"/>
              </a:ext>
            </a:extLst>
          </a:blip>
          <a:srcRect l="2207" t="31635" r="2013" b="7769"/>
          <a:stretch/>
        </p:blipFill>
        <p:spPr>
          <a:xfrm>
            <a:off x="1" y="4598894"/>
            <a:ext cx="6095997" cy="2259106"/>
          </a:xfrm>
          <a:prstGeom prst="rect">
            <a:avLst/>
          </a:prstGeom>
        </p:spPr>
      </p:pic>
      <p:pic>
        <p:nvPicPr>
          <p:cNvPr id="7" name="Picture 6">
            <a:extLst>
              <a:ext uri="{FF2B5EF4-FFF2-40B4-BE49-F238E27FC236}">
                <a16:creationId xmlns:a16="http://schemas.microsoft.com/office/drawing/2014/main" id="{6B8FF778-3337-9C81-CD00-FD9C0862468E}"/>
              </a:ext>
            </a:extLst>
          </p:cNvPr>
          <p:cNvPicPr>
            <a:picLocks noChangeAspect="1"/>
          </p:cNvPicPr>
          <p:nvPr/>
        </p:nvPicPr>
        <p:blipFill rotWithShape="1">
          <a:blip r:embed="rId4">
            <a:extLst>
              <a:ext uri="{28A0092B-C50C-407E-A947-70E740481C1C}">
                <a14:useLocalDpi xmlns:a14="http://schemas.microsoft.com/office/drawing/2010/main" val="0"/>
              </a:ext>
            </a:extLst>
          </a:blip>
          <a:srcRect l="2287" t="30582" r="2924" b="5537"/>
          <a:stretch/>
        </p:blipFill>
        <p:spPr>
          <a:xfrm>
            <a:off x="6095998" y="2339788"/>
            <a:ext cx="6096002" cy="2259106"/>
          </a:xfrm>
          <a:prstGeom prst="rect">
            <a:avLst/>
          </a:prstGeom>
        </p:spPr>
      </p:pic>
      <p:pic>
        <p:nvPicPr>
          <p:cNvPr id="9" name="Picture 8">
            <a:extLst>
              <a:ext uri="{FF2B5EF4-FFF2-40B4-BE49-F238E27FC236}">
                <a16:creationId xmlns:a16="http://schemas.microsoft.com/office/drawing/2014/main" id="{CAD5A5BE-8756-24B2-6DB7-12AB86E38612}"/>
              </a:ext>
            </a:extLst>
          </p:cNvPr>
          <p:cNvPicPr>
            <a:picLocks noChangeAspect="1"/>
          </p:cNvPicPr>
          <p:nvPr/>
        </p:nvPicPr>
        <p:blipFill rotWithShape="1">
          <a:blip r:embed="rId5">
            <a:extLst>
              <a:ext uri="{28A0092B-C50C-407E-A947-70E740481C1C}">
                <a14:useLocalDpi xmlns:a14="http://schemas.microsoft.com/office/drawing/2010/main" val="0"/>
              </a:ext>
            </a:extLst>
          </a:blip>
          <a:srcRect t="10301" b="5778"/>
          <a:stretch/>
        </p:blipFill>
        <p:spPr>
          <a:xfrm>
            <a:off x="0" y="0"/>
            <a:ext cx="6095997" cy="2339788"/>
          </a:xfrm>
          <a:prstGeom prst="rect">
            <a:avLst/>
          </a:prstGeom>
        </p:spPr>
      </p:pic>
      <p:sp>
        <p:nvSpPr>
          <p:cNvPr id="10" name="TextBox 9">
            <a:extLst>
              <a:ext uri="{FF2B5EF4-FFF2-40B4-BE49-F238E27FC236}">
                <a16:creationId xmlns:a16="http://schemas.microsoft.com/office/drawing/2014/main" id="{C464B61B-E9E3-5BC5-A60E-0084067974D5}"/>
              </a:ext>
            </a:extLst>
          </p:cNvPr>
          <p:cNvSpPr txBox="1"/>
          <p:nvPr/>
        </p:nvSpPr>
        <p:spPr>
          <a:xfrm>
            <a:off x="0" y="2339788"/>
            <a:ext cx="6096000" cy="2246769"/>
          </a:xfrm>
          <a:prstGeom prst="rect">
            <a:avLst/>
          </a:prstGeom>
          <a:noFill/>
          <a:ln>
            <a:noFill/>
          </a:ln>
        </p:spPr>
        <p:txBody>
          <a:bodyPr wrap="square" rtlCol="0">
            <a:spAutoFit/>
          </a:bodyPr>
          <a:lstStyle/>
          <a:p>
            <a:pPr marL="285750" indent="-285750">
              <a:buFont typeface="Wingdings" panose="05000000000000000000" pitchFamily="2" charset="2"/>
              <a:buChar char="q"/>
            </a:pPr>
            <a:r>
              <a:rPr lang="en-IN" sz="2000" dirty="0">
                <a:latin typeface="Centaur" panose="02030504050205020304" pitchFamily="18" charset="0"/>
              </a:rPr>
              <a:t> We can check which fit has highest test score when we put the curser on that line.</a:t>
            </a:r>
          </a:p>
          <a:p>
            <a:pPr marL="285750" indent="-285750">
              <a:buFont typeface="Wingdings" panose="05000000000000000000" pitchFamily="2" charset="2"/>
              <a:buChar char="q"/>
            </a:pPr>
            <a:r>
              <a:rPr lang="en-IN" sz="2000" dirty="0">
                <a:latin typeface="Centaur" panose="02030504050205020304" pitchFamily="18" charset="0"/>
              </a:rPr>
              <a:t> Where, we can see which specific hyperparameters and vector are useful for best fit of a model from the run.</a:t>
            </a:r>
          </a:p>
          <a:p>
            <a:pPr marL="285750" indent="-285750">
              <a:buFont typeface="Wingdings" panose="05000000000000000000" pitchFamily="2" charset="2"/>
              <a:buChar char="q"/>
            </a:pPr>
            <a:r>
              <a:rPr lang="en-IN" sz="2000" dirty="0">
                <a:latin typeface="Centaur" panose="02030504050205020304" pitchFamily="18" charset="0"/>
              </a:rPr>
              <a:t> These 3 images, which has the specified run with less duration and the highlighted line was the best fit for each run.</a:t>
            </a:r>
          </a:p>
        </p:txBody>
      </p:sp>
      <p:sp>
        <p:nvSpPr>
          <p:cNvPr id="11" name="TextBox 10">
            <a:extLst>
              <a:ext uri="{FF2B5EF4-FFF2-40B4-BE49-F238E27FC236}">
                <a16:creationId xmlns:a16="http://schemas.microsoft.com/office/drawing/2014/main" id="{257C5573-725E-0F4D-A644-5238A7BAE888}"/>
              </a:ext>
            </a:extLst>
          </p:cNvPr>
          <p:cNvSpPr txBox="1"/>
          <p:nvPr/>
        </p:nvSpPr>
        <p:spPr>
          <a:xfrm>
            <a:off x="6095997" y="80682"/>
            <a:ext cx="6096000" cy="2246769"/>
          </a:xfrm>
          <a:prstGeom prst="rect">
            <a:avLst/>
          </a:prstGeom>
          <a:noFill/>
          <a:ln>
            <a:noFill/>
          </a:ln>
        </p:spPr>
        <p:txBody>
          <a:bodyPr wrap="square" rtlCol="0">
            <a:spAutoFit/>
          </a:bodyPr>
          <a:lstStyle/>
          <a:p>
            <a:pPr marL="285750" indent="-285750">
              <a:buFont typeface="Wingdings" panose="05000000000000000000" pitchFamily="2" charset="2"/>
              <a:buChar char="q"/>
            </a:pPr>
            <a:r>
              <a:rPr lang="en-IN" sz="2000" dirty="0">
                <a:latin typeface="Centaur" panose="02030504050205020304" pitchFamily="18" charset="0"/>
              </a:rPr>
              <a:t> It will show like this, when we click on specific run to check the parallel coordinates chart with Hyperparameters.</a:t>
            </a:r>
          </a:p>
          <a:p>
            <a:pPr marL="285750" indent="-285750">
              <a:buFont typeface="Wingdings" panose="05000000000000000000" pitchFamily="2" charset="2"/>
              <a:buChar char="q"/>
            </a:pPr>
            <a:r>
              <a:rPr lang="en-IN" sz="2000" dirty="0">
                <a:latin typeface="Centaur" panose="02030504050205020304" pitchFamily="18" charset="0"/>
              </a:rPr>
              <a:t> We can check the train and test scores for which fit has highest.</a:t>
            </a:r>
          </a:p>
          <a:p>
            <a:pPr marL="285750" indent="-285750">
              <a:buFont typeface="Wingdings" panose="05000000000000000000" pitchFamily="2" charset="2"/>
              <a:buChar char="q"/>
            </a:pPr>
            <a:r>
              <a:rPr lang="en-IN" sz="2000" dirty="0">
                <a:latin typeface="Centaur" panose="02030504050205020304" pitchFamily="18" charset="0"/>
              </a:rPr>
              <a:t> We can see the hyperparameters as well as vector which we used for vectorization ( or scalar for rescaling ) with mean train and test scores.</a:t>
            </a:r>
          </a:p>
        </p:txBody>
      </p:sp>
      <p:pic>
        <p:nvPicPr>
          <p:cNvPr id="2" name="Picture 1">
            <a:hlinkClick r:id="rId6"/>
            <a:extLst>
              <a:ext uri="{FF2B5EF4-FFF2-40B4-BE49-F238E27FC236}">
                <a16:creationId xmlns:a16="http://schemas.microsoft.com/office/drawing/2014/main" id="{3DE7692A-EED8-F149-4BA5-E7818EA2B718}"/>
              </a:ext>
              <a:ext uri="{C183D7F6-B498-43B3-948B-1728B52AA6E4}">
                <adec:decorative xmlns:adec="http://schemas.microsoft.com/office/drawing/2017/decorative" val="0"/>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10194076" y="6541291"/>
            <a:ext cx="1997924" cy="267877"/>
          </a:xfrm>
          <a:prstGeom prst="rect">
            <a:avLst/>
          </a:prstGeom>
          <a:effectLst/>
        </p:spPr>
      </p:pic>
    </p:spTree>
    <p:extLst>
      <p:ext uri="{BB962C8B-B14F-4D97-AF65-F5344CB8AC3E}">
        <p14:creationId xmlns:p14="http://schemas.microsoft.com/office/powerpoint/2010/main" val="34558319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0B50CB-45D6-B6A6-67EE-4E54442E188B}"/>
              </a:ext>
            </a:extLst>
          </p:cNvPr>
          <p:cNvPicPr>
            <a:picLocks noChangeAspect="1"/>
          </p:cNvPicPr>
          <p:nvPr/>
        </p:nvPicPr>
        <p:blipFill rotWithShape="1">
          <a:blip r:embed="rId2">
            <a:extLst>
              <a:ext uri="{28A0092B-C50C-407E-A947-70E740481C1C}">
                <a14:useLocalDpi xmlns:a14="http://schemas.microsoft.com/office/drawing/2010/main" val="0"/>
              </a:ext>
            </a:extLst>
          </a:blip>
          <a:srcRect t="10799" b="6528"/>
          <a:stretch/>
        </p:blipFill>
        <p:spPr>
          <a:xfrm>
            <a:off x="4818450" y="3429000"/>
            <a:ext cx="7373550" cy="3429000"/>
          </a:xfrm>
          <a:prstGeom prst="rect">
            <a:avLst/>
          </a:prstGeom>
        </p:spPr>
      </p:pic>
      <p:pic>
        <p:nvPicPr>
          <p:cNvPr id="5" name="Picture 4">
            <a:extLst>
              <a:ext uri="{FF2B5EF4-FFF2-40B4-BE49-F238E27FC236}">
                <a16:creationId xmlns:a16="http://schemas.microsoft.com/office/drawing/2014/main" id="{6F1A7B9D-6073-F81F-5706-430BEA60EA03}"/>
              </a:ext>
            </a:extLst>
          </p:cNvPr>
          <p:cNvPicPr>
            <a:picLocks noChangeAspect="1"/>
          </p:cNvPicPr>
          <p:nvPr/>
        </p:nvPicPr>
        <p:blipFill rotWithShape="1">
          <a:blip r:embed="rId3">
            <a:extLst>
              <a:ext uri="{28A0092B-C50C-407E-A947-70E740481C1C}">
                <a14:useLocalDpi xmlns:a14="http://schemas.microsoft.com/office/drawing/2010/main" val="0"/>
              </a:ext>
            </a:extLst>
          </a:blip>
          <a:srcRect t="9896" r="1250" b="5522"/>
          <a:stretch/>
        </p:blipFill>
        <p:spPr>
          <a:xfrm>
            <a:off x="0" y="1"/>
            <a:ext cx="7117005" cy="3429000"/>
          </a:xfrm>
          <a:prstGeom prst="rect">
            <a:avLst/>
          </a:prstGeom>
        </p:spPr>
      </p:pic>
      <p:sp>
        <p:nvSpPr>
          <p:cNvPr id="6" name="Rectangle 5">
            <a:extLst>
              <a:ext uri="{FF2B5EF4-FFF2-40B4-BE49-F238E27FC236}">
                <a16:creationId xmlns:a16="http://schemas.microsoft.com/office/drawing/2014/main" id="{CF4B4137-94AE-5BBC-423F-ECA7BC777A8D}"/>
              </a:ext>
            </a:extLst>
          </p:cNvPr>
          <p:cNvSpPr/>
          <p:nvPr/>
        </p:nvSpPr>
        <p:spPr>
          <a:xfrm>
            <a:off x="4818450" y="371475"/>
            <a:ext cx="2298555" cy="981075"/>
          </a:xfrm>
          <a:prstGeom prst="rect">
            <a:avLst/>
          </a:prstGeom>
          <a:no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a:extLst>
              <a:ext uri="{FF2B5EF4-FFF2-40B4-BE49-F238E27FC236}">
                <a16:creationId xmlns:a16="http://schemas.microsoft.com/office/drawing/2014/main" id="{F2AB3327-2D76-C90C-89D9-6C2529E11AAA}"/>
              </a:ext>
            </a:extLst>
          </p:cNvPr>
          <p:cNvSpPr/>
          <p:nvPr/>
        </p:nvSpPr>
        <p:spPr>
          <a:xfrm>
            <a:off x="8505825" y="5143500"/>
            <a:ext cx="685800" cy="1266825"/>
          </a:xfrm>
          <a:prstGeom prst="rect">
            <a:avLst/>
          </a:prstGeom>
          <a:no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873579A4-0DB2-485A-0AA6-5739B62BCE3E}"/>
              </a:ext>
            </a:extLst>
          </p:cNvPr>
          <p:cNvSpPr/>
          <p:nvPr/>
        </p:nvSpPr>
        <p:spPr>
          <a:xfrm>
            <a:off x="4981575" y="5143499"/>
            <a:ext cx="685800" cy="1266825"/>
          </a:xfrm>
          <a:prstGeom prst="rect">
            <a:avLst/>
          </a:prstGeom>
          <a:no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TextBox 9">
            <a:extLst>
              <a:ext uri="{FF2B5EF4-FFF2-40B4-BE49-F238E27FC236}">
                <a16:creationId xmlns:a16="http://schemas.microsoft.com/office/drawing/2014/main" id="{08E6847A-1F0E-1CA5-E3F0-FE83258235EB}"/>
              </a:ext>
            </a:extLst>
          </p:cNvPr>
          <p:cNvSpPr txBox="1"/>
          <p:nvPr/>
        </p:nvSpPr>
        <p:spPr>
          <a:xfrm>
            <a:off x="7117008" y="17205"/>
            <a:ext cx="5074992" cy="3170099"/>
          </a:xfrm>
          <a:prstGeom prst="rect">
            <a:avLst/>
          </a:prstGeom>
          <a:noFill/>
          <a:ln>
            <a:noFill/>
          </a:ln>
        </p:spPr>
        <p:txBody>
          <a:bodyPr wrap="square" rtlCol="0">
            <a:spAutoFit/>
          </a:bodyPr>
          <a:lstStyle/>
          <a:p>
            <a:pPr marL="285750" indent="-285750">
              <a:buFont typeface="Wingdings" panose="05000000000000000000" pitchFamily="2" charset="2"/>
              <a:buChar char="q"/>
            </a:pPr>
            <a:r>
              <a:rPr lang="en-IN" sz="2000" dirty="0">
                <a:latin typeface="Centaur" panose="02030504050205020304" pitchFamily="18" charset="0"/>
              </a:rPr>
              <a:t> After that, click on the best run from the runs which we registered with the model we create and click on Artifacts for to see about best-estimator and model.</a:t>
            </a:r>
          </a:p>
          <a:p>
            <a:pPr marL="285750" indent="-285750">
              <a:buFont typeface="Wingdings" panose="05000000000000000000" pitchFamily="2" charset="2"/>
              <a:buChar char="q"/>
            </a:pPr>
            <a:r>
              <a:rPr lang="en-IN" sz="2000" dirty="0">
                <a:latin typeface="Centaur" panose="02030504050205020304" pitchFamily="18" charset="0"/>
              </a:rPr>
              <a:t> Then, click on the Register model button at right-top side to click on the already registered model.</a:t>
            </a:r>
          </a:p>
          <a:p>
            <a:pPr marL="285750" indent="-285750">
              <a:buFont typeface="Wingdings" panose="05000000000000000000" pitchFamily="2" charset="2"/>
              <a:buChar char="q"/>
            </a:pPr>
            <a:r>
              <a:rPr lang="en-IN" sz="2000" dirty="0">
                <a:latin typeface="Centaur" panose="02030504050205020304" pitchFamily="18" charset="0"/>
              </a:rPr>
              <a:t> Next click on Models part, which has the created registered model, which we can see the latest version we created.</a:t>
            </a:r>
          </a:p>
        </p:txBody>
      </p:sp>
      <p:sp>
        <p:nvSpPr>
          <p:cNvPr id="11" name="TextBox 10">
            <a:extLst>
              <a:ext uri="{FF2B5EF4-FFF2-40B4-BE49-F238E27FC236}">
                <a16:creationId xmlns:a16="http://schemas.microsoft.com/office/drawing/2014/main" id="{01E83D4C-9DFE-C8BC-25F7-2545BB103BF5}"/>
              </a:ext>
            </a:extLst>
          </p:cNvPr>
          <p:cNvSpPr txBox="1"/>
          <p:nvPr/>
        </p:nvSpPr>
        <p:spPr>
          <a:xfrm>
            <a:off x="-1" y="3428999"/>
            <a:ext cx="4886325" cy="3477875"/>
          </a:xfrm>
          <a:prstGeom prst="rect">
            <a:avLst/>
          </a:prstGeom>
          <a:noFill/>
          <a:ln>
            <a:noFill/>
          </a:ln>
        </p:spPr>
        <p:txBody>
          <a:bodyPr wrap="square" rtlCol="0">
            <a:spAutoFit/>
          </a:bodyPr>
          <a:lstStyle/>
          <a:p>
            <a:pPr marL="285750" indent="-285750">
              <a:buFont typeface="Wingdings" panose="05000000000000000000" pitchFamily="2" charset="2"/>
              <a:buChar char="q"/>
            </a:pPr>
            <a:r>
              <a:rPr lang="en-IN" sz="2000" dirty="0">
                <a:latin typeface="Centaur" panose="02030504050205020304" pitchFamily="18" charset="0"/>
              </a:rPr>
              <a:t> If we click on that model, we can see the created versions when we created the model registry.</a:t>
            </a:r>
          </a:p>
          <a:p>
            <a:pPr marL="285750" indent="-285750">
              <a:buFont typeface="Wingdings" panose="05000000000000000000" pitchFamily="2" charset="2"/>
              <a:buChar char="q"/>
            </a:pPr>
            <a:r>
              <a:rPr lang="en-IN" sz="2000" dirty="0">
                <a:latin typeface="Centaur" panose="02030504050205020304" pitchFamily="18" charset="0"/>
              </a:rPr>
              <a:t> In this page, we have stages for the versions with 3 different types. i.e., Production, Archived and Staging.</a:t>
            </a:r>
          </a:p>
          <a:p>
            <a:pPr marL="285750" indent="-285750">
              <a:buFont typeface="Wingdings" panose="05000000000000000000" pitchFamily="2" charset="2"/>
              <a:buChar char="q"/>
            </a:pPr>
            <a:r>
              <a:rPr lang="en-IN" sz="2000" dirty="0">
                <a:latin typeface="Centaur" panose="02030504050205020304" pitchFamily="18" charset="0"/>
              </a:rPr>
              <a:t> When we put any version into production, we can see that stage of that version will become production, if we want to use another version for production that previous version which was in production will go to Archived stage.</a:t>
            </a:r>
          </a:p>
        </p:txBody>
      </p:sp>
      <p:pic>
        <p:nvPicPr>
          <p:cNvPr id="12" name="Picture 11">
            <a:hlinkClick r:id="rId4"/>
            <a:extLst>
              <a:ext uri="{FF2B5EF4-FFF2-40B4-BE49-F238E27FC236}">
                <a16:creationId xmlns:a16="http://schemas.microsoft.com/office/drawing/2014/main" id="{4D2774F0-6AE2-3C60-EC08-69DA8149FF42}"/>
              </a:ext>
              <a:ext uri="{C183D7F6-B498-43B3-948B-1728B52AA6E4}">
                <adec:decorative xmlns:adec="http://schemas.microsoft.com/office/drawing/2017/decorative" val="0"/>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0194076" y="6541291"/>
            <a:ext cx="1997924" cy="267877"/>
          </a:xfrm>
          <a:prstGeom prst="rect">
            <a:avLst/>
          </a:prstGeom>
          <a:effectLst/>
        </p:spPr>
      </p:pic>
    </p:spTree>
    <p:extLst>
      <p:ext uri="{BB962C8B-B14F-4D97-AF65-F5344CB8AC3E}">
        <p14:creationId xmlns:p14="http://schemas.microsoft.com/office/powerpoint/2010/main" val="19691429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5C2A6B84-7535-2881-0249-9E5AAF938813}"/>
              </a:ext>
            </a:extLst>
          </p:cNvPr>
          <p:cNvSpPr>
            <a:spLocks noGrp="1"/>
          </p:cNvSpPr>
          <p:nvPr/>
        </p:nvSpPr>
        <p:spPr>
          <a:xfrm>
            <a:off x="948340" y="0"/>
            <a:ext cx="4480118" cy="979092"/>
          </a:xfrm>
          <a:prstGeom prst="rect">
            <a:avLst/>
          </a:prstGeom>
        </p:spPr>
        <p:txBody>
          <a:bodyPr vert="horz" lIns="91440" tIns="45720" rIns="91440" bIns="45720" rtlCol="0" anchor="t">
            <a:normAutofit fontScale="92500"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6600" b="1" u="sng" dirty="0">
                <a:solidFill>
                  <a:schemeClr val="accent5">
                    <a:lumMod val="60000"/>
                    <a:lumOff val="40000"/>
                  </a:schemeClr>
                </a:solidFill>
                <a:effectLst>
                  <a:outerShdw blurRad="38100" dist="38100" dir="2700000" algn="tl">
                    <a:srgbClr val="000000">
                      <a:alpha val="43137"/>
                    </a:srgbClr>
                  </a:outerShdw>
                </a:effectLst>
                <a:latin typeface="Bradley Hand ITC" panose="03070402050302030203" pitchFamily="66" charset="0"/>
              </a:rPr>
              <a:t>Conclusion</a:t>
            </a:r>
            <a:r>
              <a:rPr lang="en-US" sz="4400" b="1" dirty="0">
                <a:solidFill>
                  <a:schemeClr val="accent5">
                    <a:lumMod val="60000"/>
                    <a:lumOff val="40000"/>
                  </a:schemeClr>
                </a:solidFill>
                <a:effectLst>
                  <a:outerShdw blurRad="38100" dist="38100" dir="2700000" algn="tl">
                    <a:srgbClr val="000000">
                      <a:alpha val="43137"/>
                    </a:srgbClr>
                  </a:outerShdw>
                </a:effectLst>
                <a:latin typeface="Bradley Hand ITC" panose="03070402050302030203" pitchFamily="66" charset="0"/>
              </a:rPr>
              <a:t> :</a:t>
            </a:r>
          </a:p>
        </p:txBody>
      </p:sp>
      <p:pic>
        <p:nvPicPr>
          <p:cNvPr id="3" name="Picture 2">
            <a:extLst>
              <a:ext uri="{FF2B5EF4-FFF2-40B4-BE49-F238E27FC236}">
                <a16:creationId xmlns:a16="http://schemas.microsoft.com/office/drawing/2014/main" id="{E6F09216-1A1A-9D87-EEB3-B57DAFBD2C81}"/>
              </a:ext>
            </a:extLst>
          </p:cNvPr>
          <p:cNvPicPr>
            <a:picLocks noChangeAspect="1"/>
          </p:cNvPicPr>
          <p:nvPr/>
        </p:nvPicPr>
        <p:blipFill>
          <a:blip r:embed="rId2"/>
          <a:stretch>
            <a:fillRect/>
          </a:stretch>
        </p:blipFill>
        <p:spPr>
          <a:xfrm>
            <a:off x="9927771" y="6497266"/>
            <a:ext cx="2264229" cy="303584"/>
          </a:xfrm>
          <a:prstGeom prst="rect">
            <a:avLst/>
          </a:prstGeom>
        </p:spPr>
      </p:pic>
      <p:sp>
        <p:nvSpPr>
          <p:cNvPr id="4" name="TextBox 3">
            <a:extLst>
              <a:ext uri="{FF2B5EF4-FFF2-40B4-BE49-F238E27FC236}">
                <a16:creationId xmlns:a16="http://schemas.microsoft.com/office/drawing/2014/main" id="{DB96E461-A2FE-EC5D-B7AA-1787B4FA32FA}"/>
              </a:ext>
            </a:extLst>
          </p:cNvPr>
          <p:cNvSpPr txBox="1"/>
          <p:nvPr/>
        </p:nvSpPr>
        <p:spPr>
          <a:xfrm>
            <a:off x="474169" y="1179117"/>
            <a:ext cx="11175207" cy="5078313"/>
          </a:xfrm>
          <a:prstGeom prst="rect">
            <a:avLst/>
          </a:prstGeom>
          <a:noFill/>
        </p:spPr>
        <p:txBody>
          <a:bodyPr wrap="square" rtlCol="0">
            <a:spAutoFit/>
          </a:bodyPr>
          <a:lstStyle/>
          <a:p>
            <a:r>
              <a:rPr lang="en-US" sz="3600" dirty="0">
                <a:solidFill>
                  <a:srgbClr val="002060"/>
                </a:solidFill>
                <a:effectLst>
                  <a:outerShdw blurRad="38100" dist="38100" dir="2700000" algn="tl">
                    <a:srgbClr val="000000">
                      <a:alpha val="43137"/>
                    </a:srgbClr>
                  </a:outerShdw>
                </a:effectLst>
                <a:latin typeface="Centaur" panose="02030504050205020304" pitchFamily="18" charset="0"/>
              </a:rPr>
              <a:t>When comparing tree models (Decision Tree and Random Forest) with Naive Bayes, all three models exhibit good train and test scores. However, for the production stage, it's crucial to consider not just performance but also computational efficiency. In this case, Decision Tree stands out as the model that has run in less time during training and inference, making it a suitable choice for the production stage. Its efficient computation can lead to faster deployment and real-time inference, ensuring optimal performance in production environments.</a:t>
            </a:r>
            <a:endParaRPr lang="en-IN" sz="3600" dirty="0">
              <a:solidFill>
                <a:srgbClr val="002060"/>
              </a:solidFill>
              <a:effectLst>
                <a:outerShdw blurRad="38100" dist="38100" dir="2700000" algn="tl">
                  <a:srgbClr val="000000">
                    <a:alpha val="43137"/>
                  </a:srgbClr>
                </a:outerShdw>
              </a:effectLst>
              <a:latin typeface="Centaur" panose="02030504050205020304" pitchFamily="18" charset="0"/>
            </a:endParaRPr>
          </a:p>
        </p:txBody>
      </p:sp>
      <p:pic>
        <p:nvPicPr>
          <p:cNvPr id="7" name="Graphic 6" descr="Paperclip">
            <a:extLst>
              <a:ext uri="{FF2B5EF4-FFF2-40B4-BE49-F238E27FC236}">
                <a16:creationId xmlns:a16="http://schemas.microsoft.com/office/drawing/2014/main" id="{7C4CD319-0E51-B539-A452-2350859ADE4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2298237">
            <a:off x="136578" y="136579"/>
            <a:ext cx="675183" cy="675183"/>
          </a:xfrm>
          <a:prstGeom prst="rect">
            <a:avLst/>
          </a:prstGeom>
        </p:spPr>
      </p:pic>
    </p:spTree>
    <p:extLst>
      <p:ext uri="{BB962C8B-B14F-4D97-AF65-F5344CB8AC3E}">
        <p14:creationId xmlns:p14="http://schemas.microsoft.com/office/powerpoint/2010/main" val="3175974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Oval 22">
            <a:extLst>
              <a:ext uri="{FF2B5EF4-FFF2-40B4-BE49-F238E27FC236}">
                <a16:creationId xmlns:a16="http://schemas.microsoft.com/office/drawing/2014/main" id="{364CFD90-D0E1-4BC3-9D8B-7503E2632C39}"/>
              </a:ext>
              <a:ext uri="{C183D7F6-B498-43B3-948B-1728B52AA6E4}">
                <adec:decorative xmlns:adec="http://schemas.microsoft.com/office/drawing/2017/decorative" val="1"/>
              </a:ext>
            </a:extLst>
          </p:cNvPr>
          <p:cNvSpPr/>
          <p:nvPr/>
        </p:nvSpPr>
        <p:spPr>
          <a:xfrm>
            <a:off x="3628232" y="1288609"/>
            <a:ext cx="4797966" cy="4564688"/>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3" hidden="1">
            <a:extLst>
              <a:ext uri="{FF2B5EF4-FFF2-40B4-BE49-F238E27FC236}">
                <a16:creationId xmlns:a16="http://schemas.microsoft.com/office/drawing/2014/main" id="{B5981CF1-BC08-49F8-B0F9-AAF98EC67450}"/>
              </a:ext>
            </a:extLst>
          </p:cNvPr>
          <p:cNvSpPr>
            <a:spLocks noGrp="1"/>
          </p:cNvSpPr>
          <p:nvPr>
            <p:ph type="title" idx="4294967295"/>
          </p:nvPr>
        </p:nvSpPr>
        <p:spPr>
          <a:xfrm>
            <a:off x="0" y="365125"/>
            <a:ext cx="10515600" cy="1325563"/>
          </a:xfrm>
        </p:spPr>
        <p:txBody>
          <a:bodyPr/>
          <a:lstStyle/>
          <a:p>
            <a:r>
              <a:rPr lang="en-US" dirty="0"/>
              <a:t>Project analysis slide 2</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38717" y="323891"/>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i="1" dirty="0">
                <a:solidFill>
                  <a:schemeClr val="tx1">
                    <a:lumMod val="75000"/>
                    <a:lumOff val="25000"/>
                  </a:schemeClr>
                </a:solidFill>
              </a:rPr>
              <a:t>Prefect</a:t>
            </a:r>
            <a:r>
              <a:rPr lang="en-US" sz="2800" b="1" dirty="0">
                <a:solidFill>
                  <a:schemeClr val="tx1">
                    <a:lumMod val="75000"/>
                    <a:lumOff val="25000"/>
                  </a:schemeClr>
                </a:solidFill>
              </a:rPr>
              <a:t> Project Steps</a:t>
            </a:r>
            <a:br>
              <a:rPr lang="en-US" sz="2800" dirty="0">
                <a:solidFill>
                  <a:schemeClr val="tx1">
                    <a:lumMod val="75000"/>
                    <a:lumOff val="25000"/>
                  </a:schemeClr>
                </a:solidFill>
              </a:rPr>
            </a:b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16" name="Rectangle: Rounded Corners 15">
            <a:extLst>
              <a:ext uri="{FF2B5EF4-FFF2-40B4-BE49-F238E27FC236}">
                <a16:creationId xmlns:a16="http://schemas.microsoft.com/office/drawing/2014/main" id="{D6178536-4D8A-4FF2-BBDC-4B3E7E0FCF26}"/>
              </a:ext>
              <a:ext uri="{C183D7F6-B498-43B3-948B-1728B52AA6E4}">
                <adec:decorative xmlns:adec="http://schemas.microsoft.com/office/drawing/2017/decorative" val="1"/>
              </a:ext>
            </a:extLst>
          </p:cNvPr>
          <p:cNvSpPr/>
          <p:nvPr/>
        </p:nvSpPr>
        <p:spPr>
          <a:xfrm>
            <a:off x="6997147" y="1340793"/>
            <a:ext cx="4328156" cy="740997"/>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IMPORT PREFECT MODULES</a:t>
            </a:r>
          </a:p>
        </p:txBody>
      </p:sp>
      <p:sp>
        <p:nvSpPr>
          <p:cNvPr id="15" name="Oval 14">
            <a:extLst>
              <a:ext uri="{FF2B5EF4-FFF2-40B4-BE49-F238E27FC236}">
                <a16:creationId xmlns:a16="http://schemas.microsoft.com/office/drawing/2014/main" id="{416F1356-9015-4B5C-9C64-3C1D963E5F59}"/>
              </a:ext>
              <a:ext uri="{C183D7F6-B498-43B3-948B-1728B52AA6E4}">
                <adec:decorative xmlns:adec="http://schemas.microsoft.com/office/drawing/2017/decorative" val="1"/>
              </a:ext>
            </a:extLst>
          </p:cNvPr>
          <p:cNvSpPr/>
          <p:nvPr/>
        </p:nvSpPr>
        <p:spPr>
          <a:xfrm>
            <a:off x="6482992" y="1264313"/>
            <a:ext cx="939800" cy="939800"/>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Rounded Corners 18">
            <a:extLst>
              <a:ext uri="{FF2B5EF4-FFF2-40B4-BE49-F238E27FC236}">
                <a16:creationId xmlns:a16="http://schemas.microsoft.com/office/drawing/2014/main" id="{EB7F2E37-0ACF-4E8A-9C1D-EC5B65BA2906}"/>
              </a:ext>
              <a:ext uri="{C183D7F6-B498-43B3-948B-1728B52AA6E4}">
                <adec:decorative xmlns:adec="http://schemas.microsoft.com/office/drawing/2017/decorative" val="1"/>
              </a:ext>
            </a:extLst>
          </p:cNvPr>
          <p:cNvSpPr/>
          <p:nvPr/>
        </p:nvSpPr>
        <p:spPr>
          <a:xfrm>
            <a:off x="7672840" y="2442845"/>
            <a:ext cx="4171285" cy="740997"/>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        DEFINE PREFECT TASK, FLOW</a:t>
            </a:r>
          </a:p>
        </p:txBody>
      </p:sp>
      <p:sp>
        <p:nvSpPr>
          <p:cNvPr id="20" name="Oval 19">
            <a:extLst>
              <a:ext uri="{FF2B5EF4-FFF2-40B4-BE49-F238E27FC236}">
                <a16:creationId xmlns:a16="http://schemas.microsoft.com/office/drawing/2014/main" id="{88F812F5-70AF-4FBD-80D9-D59B3C456D5E}"/>
              </a:ext>
              <a:ext uri="{C183D7F6-B498-43B3-948B-1728B52AA6E4}">
                <adec:decorative xmlns:adec="http://schemas.microsoft.com/office/drawing/2017/decorative" val="1"/>
              </a:ext>
            </a:extLst>
          </p:cNvPr>
          <p:cNvSpPr/>
          <p:nvPr/>
        </p:nvSpPr>
        <p:spPr>
          <a:xfrm>
            <a:off x="7360376" y="2379687"/>
            <a:ext cx="939800" cy="939800"/>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Rounded Corners 20">
            <a:extLst>
              <a:ext uri="{FF2B5EF4-FFF2-40B4-BE49-F238E27FC236}">
                <a16:creationId xmlns:a16="http://schemas.microsoft.com/office/drawing/2014/main" id="{952C5002-7E64-4069-ACA0-6876E54A9B46}"/>
              </a:ext>
              <a:ext uri="{C183D7F6-B498-43B3-948B-1728B52AA6E4}">
                <adec:decorative xmlns:adec="http://schemas.microsoft.com/office/drawing/2017/decorative" val="1"/>
              </a:ext>
            </a:extLst>
          </p:cNvPr>
          <p:cNvSpPr/>
          <p:nvPr/>
        </p:nvSpPr>
        <p:spPr>
          <a:xfrm>
            <a:off x="7887292" y="3728858"/>
            <a:ext cx="4086225" cy="740997"/>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START A EXPERIMENT RUN</a:t>
            </a:r>
          </a:p>
        </p:txBody>
      </p:sp>
      <p:sp>
        <p:nvSpPr>
          <p:cNvPr id="22" name="Oval 21">
            <a:extLst>
              <a:ext uri="{FF2B5EF4-FFF2-40B4-BE49-F238E27FC236}">
                <a16:creationId xmlns:a16="http://schemas.microsoft.com/office/drawing/2014/main" id="{A49C5F3A-6F0D-4A0F-AE6E-92F342C22ACD}"/>
              </a:ext>
              <a:ext uri="{C183D7F6-B498-43B3-948B-1728B52AA6E4}">
                <adec:decorative xmlns:adec="http://schemas.microsoft.com/office/drawing/2017/decorative" val="1"/>
              </a:ext>
            </a:extLst>
          </p:cNvPr>
          <p:cNvSpPr/>
          <p:nvPr/>
        </p:nvSpPr>
        <p:spPr>
          <a:xfrm>
            <a:off x="7486398" y="3652807"/>
            <a:ext cx="939800" cy="939800"/>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Rounded Corners 24">
            <a:extLst>
              <a:ext uri="{FF2B5EF4-FFF2-40B4-BE49-F238E27FC236}">
                <a16:creationId xmlns:a16="http://schemas.microsoft.com/office/drawing/2014/main" id="{94A75A79-A67A-4A23-8588-7FC5EB9A5183}"/>
              </a:ext>
              <a:ext uri="{C183D7F6-B498-43B3-948B-1728B52AA6E4}">
                <adec:decorative xmlns:adec="http://schemas.microsoft.com/office/drawing/2017/decorative" val="1"/>
              </a:ext>
            </a:extLst>
          </p:cNvPr>
          <p:cNvSpPr/>
          <p:nvPr/>
        </p:nvSpPr>
        <p:spPr>
          <a:xfrm>
            <a:off x="1040886" y="1333789"/>
            <a:ext cx="3660775" cy="740997"/>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INSTALL PREFECT</a:t>
            </a:r>
          </a:p>
        </p:txBody>
      </p:sp>
      <p:sp>
        <p:nvSpPr>
          <p:cNvPr id="26" name="Oval 25">
            <a:extLst>
              <a:ext uri="{FF2B5EF4-FFF2-40B4-BE49-F238E27FC236}">
                <a16:creationId xmlns:a16="http://schemas.microsoft.com/office/drawing/2014/main" id="{BBC62739-FA35-49F8-8929-743B31F55A69}"/>
              </a:ext>
              <a:ext uri="{C183D7F6-B498-43B3-948B-1728B52AA6E4}">
                <adec:decorative xmlns:adec="http://schemas.microsoft.com/office/drawing/2017/decorative" val="1"/>
              </a:ext>
            </a:extLst>
          </p:cNvPr>
          <p:cNvSpPr/>
          <p:nvPr/>
        </p:nvSpPr>
        <p:spPr>
          <a:xfrm>
            <a:off x="4196152" y="1269879"/>
            <a:ext cx="939800" cy="939800"/>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Rounded Corners 28">
            <a:extLst>
              <a:ext uri="{FF2B5EF4-FFF2-40B4-BE49-F238E27FC236}">
                <a16:creationId xmlns:a16="http://schemas.microsoft.com/office/drawing/2014/main" id="{D4D7D4B6-62C2-45AB-89A5-3A41DA021FD2}"/>
              </a:ext>
              <a:ext uri="{C183D7F6-B498-43B3-948B-1728B52AA6E4}">
                <adec:decorative xmlns:adec="http://schemas.microsoft.com/office/drawing/2017/decorative" val="1"/>
              </a:ext>
            </a:extLst>
          </p:cNvPr>
          <p:cNvSpPr/>
          <p:nvPr/>
        </p:nvSpPr>
        <p:spPr>
          <a:xfrm>
            <a:off x="7131026" y="4991777"/>
            <a:ext cx="4591929" cy="740997"/>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  MAKE THE WORKFLOW SCHEDULABLE</a:t>
            </a:r>
          </a:p>
        </p:txBody>
      </p:sp>
      <p:sp>
        <p:nvSpPr>
          <p:cNvPr id="30" name="Oval 29">
            <a:extLst>
              <a:ext uri="{FF2B5EF4-FFF2-40B4-BE49-F238E27FC236}">
                <a16:creationId xmlns:a16="http://schemas.microsoft.com/office/drawing/2014/main" id="{83902602-D4BC-4D44-AC14-BB55A86C5D06}"/>
              </a:ext>
              <a:ext uri="{C183D7F6-B498-43B3-948B-1728B52AA6E4}">
                <adec:decorative xmlns:adec="http://schemas.microsoft.com/office/drawing/2017/decorative" val="1"/>
              </a:ext>
            </a:extLst>
          </p:cNvPr>
          <p:cNvSpPr/>
          <p:nvPr/>
        </p:nvSpPr>
        <p:spPr>
          <a:xfrm>
            <a:off x="6737731" y="4875353"/>
            <a:ext cx="939800" cy="939800"/>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Rounded Corners 9">
            <a:extLst>
              <a:ext uri="{FF2B5EF4-FFF2-40B4-BE49-F238E27FC236}">
                <a16:creationId xmlns:a16="http://schemas.microsoft.com/office/drawing/2014/main" id="{C5F6D3F2-6659-1BEF-D0C3-AE8263837CBB}"/>
              </a:ext>
              <a:ext uri="{C183D7F6-B498-43B3-948B-1728B52AA6E4}">
                <adec:decorative xmlns:adec="http://schemas.microsoft.com/office/drawing/2017/decorative" val="1"/>
              </a:ext>
            </a:extLst>
          </p:cNvPr>
          <p:cNvSpPr/>
          <p:nvPr/>
        </p:nvSpPr>
        <p:spPr>
          <a:xfrm>
            <a:off x="394361" y="2508478"/>
            <a:ext cx="3660775" cy="740997"/>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RUNNING PREFECT DASHBOARD</a:t>
            </a:r>
          </a:p>
        </p:txBody>
      </p:sp>
      <p:sp>
        <p:nvSpPr>
          <p:cNvPr id="12" name="Oval 11">
            <a:extLst>
              <a:ext uri="{FF2B5EF4-FFF2-40B4-BE49-F238E27FC236}">
                <a16:creationId xmlns:a16="http://schemas.microsoft.com/office/drawing/2014/main" id="{71F17410-C7D1-3C26-7C13-DA5B82370FC9}"/>
              </a:ext>
              <a:ext uri="{C183D7F6-B498-43B3-948B-1728B52AA6E4}">
                <adec:decorative xmlns:adec="http://schemas.microsoft.com/office/drawing/2017/decorative" val="1"/>
              </a:ext>
            </a:extLst>
          </p:cNvPr>
          <p:cNvSpPr/>
          <p:nvPr/>
        </p:nvSpPr>
        <p:spPr>
          <a:xfrm>
            <a:off x="3585236" y="2382616"/>
            <a:ext cx="939800" cy="939800"/>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Rounded Corners 23">
            <a:extLst>
              <a:ext uri="{FF2B5EF4-FFF2-40B4-BE49-F238E27FC236}">
                <a16:creationId xmlns:a16="http://schemas.microsoft.com/office/drawing/2014/main" id="{3884D602-AF88-D244-00A6-25E4A48B13EB}"/>
              </a:ext>
              <a:ext uri="{C183D7F6-B498-43B3-948B-1728B52AA6E4}">
                <adec:decorative xmlns:adec="http://schemas.microsoft.com/office/drawing/2017/decorative" val="1"/>
              </a:ext>
            </a:extLst>
          </p:cNvPr>
          <p:cNvSpPr/>
          <p:nvPr/>
        </p:nvSpPr>
        <p:spPr>
          <a:xfrm>
            <a:off x="297283" y="3728858"/>
            <a:ext cx="3688904" cy="740997"/>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REFACTORING ML WORKFLOW</a:t>
            </a:r>
          </a:p>
        </p:txBody>
      </p:sp>
      <p:sp>
        <p:nvSpPr>
          <p:cNvPr id="43" name="Oval 42">
            <a:extLst>
              <a:ext uri="{FF2B5EF4-FFF2-40B4-BE49-F238E27FC236}">
                <a16:creationId xmlns:a16="http://schemas.microsoft.com/office/drawing/2014/main" id="{6DEF6DEC-EB22-0730-C2AE-799C45A76827}"/>
              </a:ext>
              <a:ext uri="{C183D7F6-B498-43B3-948B-1728B52AA6E4}">
                <adec:decorative xmlns:adec="http://schemas.microsoft.com/office/drawing/2017/decorative" val="1"/>
              </a:ext>
            </a:extLst>
          </p:cNvPr>
          <p:cNvSpPr/>
          <p:nvPr/>
        </p:nvSpPr>
        <p:spPr>
          <a:xfrm>
            <a:off x="3585236" y="3635065"/>
            <a:ext cx="939800" cy="939800"/>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Rectangle: Rounded Corners 52">
            <a:extLst>
              <a:ext uri="{FF2B5EF4-FFF2-40B4-BE49-F238E27FC236}">
                <a16:creationId xmlns:a16="http://schemas.microsoft.com/office/drawing/2014/main" id="{074B732C-A6E8-A13D-5BC6-C02690003EEE}"/>
              </a:ext>
              <a:ext uri="{C183D7F6-B498-43B3-948B-1728B52AA6E4}">
                <adec:decorative xmlns:adec="http://schemas.microsoft.com/office/drawing/2017/decorative" val="1"/>
              </a:ext>
            </a:extLst>
          </p:cNvPr>
          <p:cNvSpPr/>
          <p:nvPr/>
        </p:nvSpPr>
        <p:spPr>
          <a:xfrm>
            <a:off x="655633" y="4984008"/>
            <a:ext cx="4113117" cy="740997"/>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BUILDING A PREFECT WORKFLOW</a:t>
            </a:r>
          </a:p>
        </p:txBody>
      </p:sp>
      <p:sp>
        <p:nvSpPr>
          <p:cNvPr id="54" name="Oval 53">
            <a:extLst>
              <a:ext uri="{FF2B5EF4-FFF2-40B4-BE49-F238E27FC236}">
                <a16:creationId xmlns:a16="http://schemas.microsoft.com/office/drawing/2014/main" id="{2591DC5B-9CDB-F283-10C5-E4F3CA558DE7}"/>
              </a:ext>
              <a:ext uri="{C183D7F6-B498-43B3-948B-1728B52AA6E4}">
                <adec:decorative xmlns:adec="http://schemas.microsoft.com/office/drawing/2017/decorative" val="1"/>
              </a:ext>
            </a:extLst>
          </p:cNvPr>
          <p:cNvSpPr/>
          <p:nvPr/>
        </p:nvSpPr>
        <p:spPr>
          <a:xfrm>
            <a:off x="4284618" y="4884607"/>
            <a:ext cx="939800" cy="939800"/>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8" name="Graphic 57" descr="Syncing cloud">
            <a:extLst>
              <a:ext uri="{FF2B5EF4-FFF2-40B4-BE49-F238E27FC236}">
                <a16:creationId xmlns:a16="http://schemas.microsoft.com/office/drawing/2014/main" id="{D4DE2778-66BE-A359-4CB2-35CDC5CB968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698152" y="1425833"/>
            <a:ext cx="509479" cy="509479"/>
          </a:xfrm>
          <a:prstGeom prst="rect">
            <a:avLst/>
          </a:prstGeom>
        </p:spPr>
      </p:pic>
      <p:pic>
        <p:nvPicPr>
          <p:cNvPr id="64" name="Graphic 63" descr="Gauge">
            <a:extLst>
              <a:ext uri="{FF2B5EF4-FFF2-40B4-BE49-F238E27FC236}">
                <a16:creationId xmlns:a16="http://schemas.microsoft.com/office/drawing/2014/main" id="{E7898A11-380D-D0E3-A992-5DABEA2C5DE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670068" y="3853191"/>
            <a:ext cx="572460" cy="572460"/>
          </a:xfrm>
          <a:prstGeom prst="rect">
            <a:avLst/>
          </a:prstGeom>
        </p:spPr>
      </p:pic>
      <p:pic>
        <p:nvPicPr>
          <p:cNvPr id="5" name="Picture 4">
            <a:extLst>
              <a:ext uri="{FF2B5EF4-FFF2-40B4-BE49-F238E27FC236}">
                <a16:creationId xmlns:a16="http://schemas.microsoft.com/office/drawing/2014/main" id="{E4AA130B-4B64-5F11-8A42-52C4A803AD8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45057" y="2703033"/>
            <a:ext cx="1859062" cy="1859062"/>
          </a:xfrm>
          <a:prstGeom prst="ellipse">
            <a:avLst/>
          </a:prstGeom>
          <a:ln w="190500" cap="rnd">
            <a:solidFill>
              <a:srgbClr val="C8C6BD"/>
            </a:solid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p:spPr>
      </p:pic>
      <p:pic>
        <p:nvPicPr>
          <p:cNvPr id="7" name="Graphic 6" descr="Download from cloud">
            <a:extLst>
              <a:ext uri="{FF2B5EF4-FFF2-40B4-BE49-F238E27FC236}">
                <a16:creationId xmlns:a16="http://schemas.microsoft.com/office/drawing/2014/main" id="{3792F482-793C-5165-B935-6A111AC030FE}"/>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438494" y="1497132"/>
            <a:ext cx="455116" cy="455116"/>
          </a:xfrm>
          <a:prstGeom prst="rect">
            <a:avLst/>
          </a:prstGeom>
        </p:spPr>
      </p:pic>
      <p:pic>
        <p:nvPicPr>
          <p:cNvPr id="17" name="Graphic 16" descr="Gauge">
            <a:extLst>
              <a:ext uri="{FF2B5EF4-FFF2-40B4-BE49-F238E27FC236}">
                <a16:creationId xmlns:a16="http://schemas.microsoft.com/office/drawing/2014/main" id="{9BFF3FC2-67FF-287F-2E33-455264D25E0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766230" y="2497808"/>
            <a:ext cx="542770" cy="542770"/>
          </a:xfrm>
          <a:prstGeom prst="rect">
            <a:avLst/>
          </a:prstGeom>
        </p:spPr>
      </p:pic>
      <p:pic>
        <p:nvPicPr>
          <p:cNvPr id="32" name="Graphic 31" descr="Recycle sign">
            <a:extLst>
              <a:ext uri="{FF2B5EF4-FFF2-40B4-BE49-F238E27FC236}">
                <a16:creationId xmlns:a16="http://schemas.microsoft.com/office/drawing/2014/main" id="{7E747543-3FD4-B454-7617-1810E20A54B7}"/>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758690" y="3821673"/>
            <a:ext cx="465893" cy="465893"/>
          </a:xfrm>
          <a:prstGeom prst="rect">
            <a:avLst/>
          </a:prstGeom>
        </p:spPr>
      </p:pic>
      <p:pic>
        <p:nvPicPr>
          <p:cNvPr id="33" name="Graphic 32" descr="Construction worker">
            <a:extLst>
              <a:ext uri="{FF2B5EF4-FFF2-40B4-BE49-F238E27FC236}">
                <a16:creationId xmlns:a16="http://schemas.microsoft.com/office/drawing/2014/main" id="{6C4DAC6F-FC2E-0145-4AB2-567DA2EFE40E}"/>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482876" y="5102416"/>
            <a:ext cx="543284" cy="543284"/>
          </a:xfrm>
          <a:prstGeom prst="rect">
            <a:avLst/>
          </a:prstGeom>
        </p:spPr>
      </p:pic>
      <p:pic>
        <p:nvPicPr>
          <p:cNvPr id="35" name="Graphic 34" descr="Daily calendar">
            <a:extLst>
              <a:ext uri="{FF2B5EF4-FFF2-40B4-BE49-F238E27FC236}">
                <a16:creationId xmlns:a16="http://schemas.microsoft.com/office/drawing/2014/main" id="{64D8236D-CAC5-6AE0-DB6C-0BA3702F5E44}"/>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6991501" y="5102416"/>
            <a:ext cx="471432" cy="471432"/>
          </a:xfrm>
          <a:prstGeom prst="rect">
            <a:avLst/>
          </a:prstGeom>
        </p:spPr>
      </p:pic>
      <p:pic>
        <p:nvPicPr>
          <p:cNvPr id="40" name="Graphic 39" descr="Contract RTL">
            <a:extLst>
              <a:ext uri="{FF2B5EF4-FFF2-40B4-BE49-F238E27FC236}">
                <a16:creationId xmlns:a16="http://schemas.microsoft.com/office/drawing/2014/main" id="{3AAB2303-F432-DDBC-2C10-923BDDB5C4DB}"/>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7588631" y="2626807"/>
            <a:ext cx="452514" cy="452514"/>
          </a:xfrm>
          <a:prstGeom prst="rect">
            <a:avLst/>
          </a:prstGeom>
        </p:spPr>
      </p:pic>
      <p:pic>
        <p:nvPicPr>
          <p:cNvPr id="2" name="Picture 1">
            <a:extLst>
              <a:ext uri="{FF2B5EF4-FFF2-40B4-BE49-F238E27FC236}">
                <a16:creationId xmlns:a16="http://schemas.microsoft.com/office/drawing/2014/main" id="{0947F517-2C97-37CB-EDCE-492795E6179F}"/>
              </a:ext>
            </a:extLst>
          </p:cNvPr>
          <p:cNvPicPr>
            <a:picLocks noChangeAspect="1"/>
          </p:cNvPicPr>
          <p:nvPr/>
        </p:nvPicPr>
        <p:blipFill>
          <a:blip r:embed="rId18"/>
          <a:stretch>
            <a:fillRect/>
          </a:stretch>
        </p:blipFill>
        <p:spPr>
          <a:xfrm>
            <a:off x="9927771" y="6506791"/>
            <a:ext cx="2264229" cy="303584"/>
          </a:xfrm>
          <a:prstGeom prst="rect">
            <a:avLst/>
          </a:prstGeom>
        </p:spPr>
      </p:pic>
    </p:spTree>
    <p:extLst>
      <p:ext uri="{BB962C8B-B14F-4D97-AF65-F5344CB8AC3E}">
        <p14:creationId xmlns:p14="http://schemas.microsoft.com/office/powerpoint/2010/main" val="3495410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8DE9F07-A820-64CF-461B-F858C12E4FD2}"/>
              </a:ext>
            </a:extLst>
          </p:cNvPr>
          <p:cNvPicPr>
            <a:picLocks noChangeAspect="1"/>
          </p:cNvPicPr>
          <p:nvPr/>
        </p:nvPicPr>
        <p:blipFill rotWithShape="1">
          <a:blip r:embed="rId2">
            <a:extLst>
              <a:ext uri="{28A0092B-C50C-407E-A947-70E740481C1C}">
                <a14:useLocalDpi xmlns:a14="http://schemas.microsoft.com/office/drawing/2010/main" val="0"/>
              </a:ext>
            </a:extLst>
          </a:blip>
          <a:srcRect b="5902"/>
          <a:stretch/>
        </p:blipFill>
        <p:spPr>
          <a:xfrm>
            <a:off x="0" y="0"/>
            <a:ext cx="6181724" cy="3376241"/>
          </a:xfrm>
          <a:prstGeom prst="rect">
            <a:avLst/>
          </a:prstGeom>
        </p:spPr>
      </p:pic>
      <p:sp>
        <p:nvSpPr>
          <p:cNvPr id="8" name="TextBox 7">
            <a:extLst>
              <a:ext uri="{FF2B5EF4-FFF2-40B4-BE49-F238E27FC236}">
                <a16:creationId xmlns:a16="http://schemas.microsoft.com/office/drawing/2014/main" id="{D24F486D-63EB-A0ED-FC9E-B553DB0E7FCA}"/>
              </a:ext>
            </a:extLst>
          </p:cNvPr>
          <p:cNvSpPr txBox="1"/>
          <p:nvPr/>
        </p:nvSpPr>
        <p:spPr>
          <a:xfrm>
            <a:off x="6181723" y="0"/>
            <a:ext cx="6010277" cy="3816429"/>
          </a:xfrm>
          <a:prstGeom prst="rect">
            <a:avLst/>
          </a:prstGeom>
          <a:noFill/>
        </p:spPr>
        <p:txBody>
          <a:bodyPr wrap="square" rtlCol="0">
            <a:spAutoFit/>
          </a:bodyPr>
          <a:lstStyle/>
          <a:p>
            <a:pPr marL="285750" indent="-285750">
              <a:buFont typeface="Wingdings" panose="05000000000000000000" pitchFamily="2" charset="2"/>
              <a:buChar char="q"/>
            </a:pPr>
            <a:r>
              <a:rPr lang="en-US" sz="2200" dirty="0">
                <a:latin typeface="Centaur" panose="02030504050205020304" pitchFamily="18" charset="0"/>
              </a:rPr>
              <a:t>We can check out the dashboard at http://127.0.0.1:4200</a:t>
            </a:r>
          </a:p>
          <a:p>
            <a:pPr marL="285750" indent="-285750">
              <a:buFont typeface="Wingdings" panose="05000000000000000000" pitchFamily="2" charset="2"/>
              <a:buChar char="q"/>
            </a:pPr>
            <a:r>
              <a:rPr lang="en-US" sz="2200" dirty="0">
                <a:latin typeface="Centaur" panose="02030504050205020304" pitchFamily="18" charset="0"/>
              </a:rPr>
              <a:t>This link allows us to access the Prefect dashboard.</a:t>
            </a:r>
          </a:p>
          <a:p>
            <a:pPr marL="285750" indent="-285750">
              <a:buFont typeface="Wingdings" panose="05000000000000000000" pitchFamily="2" charset="2"/>
              <a:buChar char="q"/>
            </a:pPr>
            <a:r>
              <a:rPr lang="en-US" sz="2200" dirty="0">
                <a:latin typeface="Centaur" panose="02030504050205020304" pitchFamily="18" charset="0"/>
              </a:rPr>
              <a:t>Orchestration refers to the coordination and management of various tasks, resources, and processes involved in the end-to-end machine learning lifecycle.</a:t>
            </a:r>
          </a:p>
          <a:p>
            <a:pPr marL="285750" indent="-285750">
              <a:buFont typeface="Wingdings" panose="05000000000000000000" pitchFamily="2" charset="2"/>
              <a:buChar char="q"/>
            </a:pPr>
            <a:r>
              <a:rPr lang="en-US" sz="2200" dirty="0">
                <a:latin typeface="Centaur" panose="02030504050205020304" pitchFamily="18" charset="0"/>
              </a:rPr>
              <a:t>We can refactor our code to use functions, we can run our flows as usual using Prefect's CLI or Python API, and we'll be able to visualize and monitor them in the Prefect dashboard.</a:t>
            </a:r>
            <a:endParaRPr lang="en-IN" sz="2200" dirty="0">
              <a:latin typeface="Centaur" panose="02030504050205020304" pitchFamily="18" charset="0"/>
            </a:endParaRPr>
          </a:p>
          <a:p>
            <a:pPr marL="285750" indent="-285750">
              <a:buFont typeface="Wingdings" panose="05000000000000000000" pitchFamily="2" charset="2"/>
              <a:buChar char="q"/>
            </a:pPr>
            <a:endParaRPr lang="en-IN" sz="2200" dirty="0">
              <a:latin typeface="Centaur" panose="02030504050205020304" pitchFamily="18" charset="0"/>
            </a:endParaRPr>
          </a:p>
        </p:txBody>
      </p:sp>
      <p:sp>
        <p:nvSpPr>
          <p:cNvPr id="9" name="TextBox 8">
            <a:extLst>
              <a:ext uri="{FF2B5EF4-FFF2-40B4-BE49-F238E27FC236}">
                <a16:creationId xmlns:a16="http://schemas.microsoft.com/office/drawing/2014/main" id="{410C9566-C670-70ED-0A05-ED7FEB28C554}"/>
              </a:ext>
            </a:extLst>
          </p:cNvPr>
          <p:cNvSpPr txBox="1"/>
          <p:nvPr/>
        </p:nvSpPr>
        <p:spPr>
          <a:xfrm>
            <a:off x="0" y="3376241"/>
            <a:ext cx="5010150" cy="3277820"/>
          </a:xfrm>
          <a:prstGeom prst="rect">
            <a:avLst/>
          </a:prstGeom>
          <a:noFill/>
        </p:spPr>
        <p:txBody>
          <a:bodyPr wrap="square" rtlCol="0">
            <a:spAutoFit/>
          </a:bodyPr>
          <a:lstStyle/>
          <a:p>
            <a:r>
              <a:rPr lang="en-US" sz="2300" dirty="0">
                <a:latin typeface="Centaur" panose="02030504050205020304" pitchFamily="18" charset="0"/>
              </a:rPr>
              <a:t>Prefect is a workflow management system designed for automating and orchestrating data pipelines and workflows. It offers a Python-based interface that allows users to define complex workflows with dependencies, retries, and error handling. Prefect integrates seamlessly with various data processing tools and cloud platforms, making it suitable for building scalable and reliable data pipelines.</a:t>
            </a:r>
          </a:p>
        </p:txBody>
      </p:sp>
      <p:pic>
        <p:nvPicPr>
          <p:cNvPr id="11" name="Picture 10">
            <a:extLst>
              <a:ext uri="{FF2B5EF4-FFF2-40B4-BE49-F238E27FC236}">
                <a16:creationId xmlns:a16="http://schemas.microsoft.com/office/drawing/2014/main" id="{50EF83DA-E424-A85D-F060-17C7D879BD82}"/>
              </a:ext>
            </a:extLst>
          </p:cNvPr>
          <p:cNvPicPr>
            <a:picLocks noChangeAspect="1"/>
          </p:cNvPicPr>
          <p:nvPr/>
        </p:nvPicPr>
        <p:blipFill rotWithShape="1">
          <a:blip r:embed="rId3">
            <a:extLst>
              <a:ext uri="{28A0092B-C50C-407E-A947-70E740481C1C}">
                <a14:useLocalDpi xmlns:a14="http://schemas.microsoft.com/office/drawing/2010/main" val="0"/>
              </a:ext>
            </a:extLst>
          </a:blip>
          <a:srcRect t="10416" r="1250" b="5834"/>
          <a:stretch/>
        </p:blipFill>
        <p:spPr>
          <a:xfrm>
            <a:off x="5010149" y="3376241"/>
            <a:ext cx="7181849" cy="3481759"/>
          </a:xfrm>
          <a:prstGeom prst="rect">
            <a:avLst/>
          </a:prstGeom>
        </p:spPr>
      </p:pic>
      <p:pic>
        <p:nvPicPr>
          <p:cNvPr id="3" name="Picture 2">
            <a:hlinkClick r:id="rId4"/>
            <a:extLst>
              <a:ext uri="{FF2B5EF4-FFF2-40B4-BE49-F238E27FC236}">
                <a16:creationId xmlns:a16="http://schemas.microsoft.com/office/drawing/2014/main" id="{79255C52-4CA0-FD5F-6849-1F078F8463AD}"/>
              </a:ext>
              <a:ext uri="{C183D7F6-B498-43B3-948B-1728B52AA6E4}">
                <adec:decorative xmlns:adec="http://schemas.microsoft.com/office/drawing/2017/decorative" val="0"/>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0194076" y="6541291"/>
            <a:ext cx="1997924" cy="267877"/>
          </a:xfrm>
          <a:prstGeom prst="rect">
            <a:avLst/>
          </a:prstGeom>
          <a:effectLst/>
        </p:spPr>
      </p:pic>
    </p:spTree>
    <p:extLst>
      <p:ext uri="{BB962C8B-B14F-4D97-AF65-F5344CB8AC3E}">
        <p14:creationId xmlns:p14="http://schemas.microsoft.com/office/powerpoint/2010/main" val="25075839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98C6F97-7BF2-22A7-85A8-E57DC74B2D4F}"/>
              </a:ext>
            </a:extLst>
          </p:cNvPr>
          <p:cNvPicPr>
            <a:picLocks noChangeAspect="1"/>
          </p:cNvPicPr>
          <p:nvPr/>
        </p:nvPicPr>
        <p:blipFill rotWithShape="1">
          <a:blip r:embed="rId2">
            <a:extLst>
              <a:ext uri="{28A0092B-C50C-407E-A947-70E740481C1C}">
                <a14:useLocalDpi xmlns:a14="http://schemas.microsoft.com/office/drawing/2010/main" val="0"/>
              </a:ext>
            </a:extLst>
          </a:blip>
          <a:srcRect t="9673" r="1231" b="6014"/>
          <a:stretch/>
        </p:blipFill>
        <p:spPr>
          <a:xfrm>
            <a:off x="6332278" y="4401671"/>
            <a:ext cx="5859721" cy="2456329"/>
          </a:xfrm>
          <a:prstGeom prst="rect">
            <a:avLst/>
          </a:prstGeom>
        </p:spPr>
      </p:pic>
      <p:pic>
        <p:nvPicPr>
          <p:cNvPr id="5" name="Picture 4">
            <a:extLst>
              <a:ext uri="{FF2B5EF4-FFF2-40B4-BE49-F238E27FC236}">
                <a16:creationId xmlns:a16="http://schemas.microsoft.com/office/drawing/2014/main" id="{17C759A9-CB8C-BA53-95A0-16B64FF98956}"/>
              </a:ext>
            </a:extLst>
          </p:cNvPr>
          <p:cNvPicPr>
            <a:picLocks noChangeAspect="1"/>
          </p:cNvPicPr>
          <p:nvPr/>
        </p:nvPicPr>
        <p:blipFill rotWithShape="1">
          <a:blip r:embed="rId3">
            <a:extLst>
              <a:ext uri="{28A0092B-C50C-407E-A947-70E740481C1C}">
                <a14:useLocalDpi xmlns:a14="http://schemas.microsoft.com/office/drawing/2010/main" val="0"/>
              </a:ext>
            </a:extLst>
          </a:blip>
          <a:srcRect t="10196" r="1231" b="5490"/>
          <a:stretch/>
        </p:blipFill>
        <p:spPr>
          <a:xfrm>
            <a:off x="6332278" y="1855694"/>
            <a:ext cx="5859722" cy="2545977"/>
          </a:xfrm>
          <a:prstGeom prst="rect">
            <a:avLst/>
          </a:prstGeom>
        </p:spPr>
      </p:pic>
      <p:pic>
        <p:nvPicPr>
          <p:cNvPr id="7" name="Picture 6">
            <a:extLst>
              <a:ext uri="{FF2B5EF4-FFF2-40B4-BE49-F238E27FC236}">
                <a16:creationId xmlns:a16="http://schemas.microsoft.com/office/drawing/2014/main" id="{7BBC4719-938B-4909-176E-BE9C35EC9619}"/>
              </a:ext>
            </a:extLst>
          </p:cNvPr>
          <p:cNvPicPr>
            <a:picLocks noChangeAspect="1"/>
          </p:cNvPicPr>
          <p:nvPr/>
        </p:nvPicPr>
        <p:blipFill rotWithShape="1">
          <a:blip r:embed="rId4">
            <a:extLst>
              <a:ext uri="{28A0092B-C50C-407E-A947-70E740481C1C}">
                <a14:useLocalDpi xmlns:a14="http://schemas.microsoft.com/office/drawing/2010/main" val="0"/>
              </a:ext>
            </a:extLst>
          </a:blip>
          <a:srcRect t="10004" b="5682"/>
          <a:stretch/>
        </p:blipFill>
        <p:spPr>
          <a:xfrm>
            <a:off x="0" y="0"/>
            <a:ext cx="6332278" cy="3003176"/>
          </a:xfrm>
          <a:prstGeom prst="rect">
            <a:avLst/>
          </a:prstGeom>
        </p:spPr>
      </p:pic>
      <p:pic>
        <p:nvPicPr>
          <p:cNvPr id="8" name="Picture 7">
            <a:hlinkClick r:id="rId5"/>
            <a:extLst>
              <a:ext uri="{FF2B5EF4-FFF2-40B4-BE49-F238E27FC236}">
                <a16:creationId xmlns:a16="http://schemas.microsoft.com/office/drawing/2014/main" id="{BFCE6A4F-5A8E-FBC0-8770-F9DC9C4B4FC0}"/>
              </a:ext>
              <a:ext uri="{C183D7F6-B498-43B3-948B-1728B52AA6E4}">
                <adec:decorative xmlns:adec="http://schemas.microsoft.com/office/drawing/2017/decorative" val="0"/>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10194076" y="6541291"/>
            <a:ext cx="1997924" cy="267877"/>
          </a:xfrm>
          <a:prstGeom prst="rect">
            <a:avLst/>
          </a:prstGeom>
          <a:effectLst/>
        </p:spPr>
      </p:pic>
      <p:sp>
        <p:nvSpPr>
          <p:cNvPr id="9" name="TextBox 8">
            <a:extLst>
              <a:ext uri="{FF2B5EF4-FFF2-40B4-BE49-F238E27FC236}">
                <a16:creationId xmlns:a16="http://schemas.microsoft.com/office/drawing/2014/main" id="{B5D9906F-A545-CABF-B1F5-FFE053903E77}"/>
              </a:ext>
            </a:extLst>
          </p:cNvPr>
          <p:cNvSpPr txBox="1"/>
          <p:nvPr/>
        </p:nvSpPr>
        <p:spPr>
          <a:xfrm>
            <a:off x="6332278" y="0"/>
            <a:ext cx="5859721" cy="1938992"/>
          </a:xfrm>
          <a:prstGeom prst="rect">
            <a:avLst/>
          </a:prstGeom>
          <a:noFill/>
        </p:spPr>
        <p:txBody>
          <a:bodyPr wrap="square" rtlCol="0">
            <a:spAutoFit/>
          </a:bodyPr>
          <a:lstStyle/>
          <a:p>
            <a:pPr marL="285750" indent="-285750">
              <a:buFont typeface="Wingdings" panose="05000000000000000000" pitchFamily="2" charset="2"/>
              <a:buChar char="q"/>
            </a:pPr>
            <a:r>
              <a:rPr lang="en-IN" sz="2000" dirty="0">
                <a:latin typeface="Centaur" panose="02030504050205020304" pitchFamily="18" charset="0"/>
              </a:rPr>
              <a:t>This flow was created without deployment i.e., without cron for scheduling.</a:t>
            </a:r>
          </a:p>
          <a:p>
            <a:pPr marL="285750" indent="-285750">
              <a:buFont typeface="Wingdings" panose="05000000000000000000" pitchFamily="2" charset="2"/>
              <a:buChar char="q"/>
            </a:pPr>
            <a:r>
              <a:rPr lang="en-IN" sz="2000" dirty="0">
                <a:latin typeface="Centaur" panose="02030504050205020304" pitchFamily="18" charset="0"/>
              </a:rPr>
              <a:t> It won’t be scheduled cause we didn’t use workflow.serve() or workflow.deploy() instead we use workflow() .</a:t>
            </a:r>
          </a:p>
          <a:p>
            <a:pPr marL="285750" indent="-285750">
              <a:buFont typeface="Wingdings" panose="05000000000000000000" pitchFamily="2" charset="2"/>
              <a:buChar char="q"/>
            </a:pPr>
            <a:r>
              <a:rPr lang="en-IN" sz="2000" dirty="0">
                <a:latin typeface="Centaur" panose="02030504050205020304" pitchFamily="18" charset="0"/>
              </a:rPr>
              <a:t> In this case, flow runs will be shown as a Dot (or small circle) same as shown in the beside image. </a:t>
            </a:r>
          </a:p>
        </p:txBody>
      </p:sp>
      <p:sp>
        <p:nvSpPr>
          <p:cNvPr id="12" name="Rectangle 11">
            <a:extLst>
              <a:ext uri="{FF2B5EF4-FFF2-40B4-BE49-F238E27FC236}">
                <a16:creationId xmlns:a16="http://schemas.microsoft.com/office/drawing/2014/main" id="{E7432AFA-F715-22BD-E2C1-5D6DEE531D7C}"/>
              </a:ext>
            </a:extLst>
          </p:cNvPr>
          <p:cNvSpPr/>
          <p:nvPr/>
        </p:nvSpPr>
        <p:spPr>
          <a:xfrm>
            <a:off x="2455333" y="2518833"/>
            <a:ext cx="783167" cy="101600"/>
          </a:xfrm>
          <a:prstGeom prst="rect">
            <a:avLst/>
          </a:prstGeom>
          <a:solidFill>
            <a:srgbClr val="1C1D2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ysClr val="windowText" lastClr="000000"/>
              </a:solidFill>
            </a:endParaRPr>
          </a:p>
        </p:txBody>
      </p:sp>
      <p:pic>
        <p:nvPicPr>
          <p:cNvPr id="13" name="Picture 12">
            <a:extLst>
              <a:ext uri="{FF2B5EF4-FFF2-40B4-BE49-F238E27FC236}">
                <a16:creationId xmlns:a16="http://schemas.microsoft.com/office/drawing/2014/main" id="{43F93441-E64A-C975-552C-539347C1FB34}"/>
              </a:ext>
            </a:extLst>
          </p:cNvPr>
          <p:cNvPicPr>
            <a:picLocks noChangeAspect="1"/>
          </p:cNvPicPr>
          <p:nvPr/>
        </p:nvPicPr>
        <p:blipFill>
          <a:blip r:embed="rId7"/>
          <a:stretch>
            <a:fillRect/>
          </a:stretch>
        </p:blipFill>
        <p:spPr>
          <a:xfrm>
            <a:off x="2455333" y="2527479"/>
            <a:ext cx="524934" cy="92954"/>
          </a:xfrm>
          <a:prstGeom prst="rect">
            <a:avLst/>
          </a:prstGeom>
        </p:spPr>
      </p:pic>
      <p:sp>
        <p:nvSpPr>
          <p:cNvPr id="14" name="TextBox 13">
            <a:extLst>
              <a:ext uri="{FF2B5EF4-FFF2-40B4-BE49-F238E27FC236}">
                <a16:creationId xmlns:a16="http://schemas.microsoft.com/office/drawing/2014/main" id="{4877A0F0-C2B5-81E6-EC35-FCEF1F718230}"/>
              </a:ext>
            </a:extLst>
          </p:cNvPr>
          <p:cNvSpPr txBox="1"/>
          <p:nvPr/>
        </p:nvSpPr>
        <p:spPr>
          <a:xfrm>
            <a:off x="-2" y="3003176"/>
            <a:ext cx="6477001" cy="3785652"/>
          </a:xfrm>
          <a:prstGeom prst="rect">
            <a:avLst/>
          </a:prstGeom>
          <a:noFill/>
        </p:spPr>
        <p:txBody>
          <a:bodyPr wrap="square" rtlCol="0">
            <a:spAutoFit/>
          </a:bodyPr>
          <a:lstStyle/>
          <a:p>
            <a:r>
              <a:rPr lang="en-US" sz="2400" dirty="0">
                <a:latin typeface="Centaur" panose="02030504050205020304" pitchFamily="18" charset="0"/>
              </a:rPr>
              <a:t>A list of Prefect runs sorted from newest to oldest. Each run is associated with a Decision Tree Flow and has been auto-scheduled for deployment. The runs are scheduled at specific times, with the latest run scheduled for the future. The 'Completed' runs show the date and time of completion, along with the duration and number of task runs associated with each flow. The runs provide insights into the execution status and performance of the Decision Tree Flow in processing Sentiment Analysis of Flipkart products Reviews prediction tasks.</a:t>
            </a:r>
            <a:endParaRPr lang="en-IN" sz="2400" dirty="0">
              <a:latin typeface="Centaur" panose="02030504050205020304" pitchFamily="18" charset="0"/>
            </a:endParaRPr>
          </a:p>
        </p:txBody>
      </p:sp>
    </p:spTree>
    <p:extLst>
      <p:ext uri="{BB962C8B-B14F-4D97-AF65-F5344CB8AC3E}">
        <p14:creationId xmlns:p14="http://schemas.microsoft.com/office/powerpoint/2010/main" val="28388838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CDBB3DB-E0A5-20BE-A907-D8A8831E837C}"/>
              </a:ext>
            </a:extLst>
          </p:cNvPr>
          <p:cNvPicPr>
            <a:picLocks noChangeAspect="1"/>
          </p:cNvPicPr>
          <p:nvPr/>
        </p:nvPicPr>
        <p:blipFill rotWithShape="1">
          <a:blip r:embed="rId2">
            <a:extLst>
              <a:ext uri="{28A0092B-C50C-407E-A947-70E740481C1C}">
                <a14:useLocalDpi xmlns:a14="http://schemas.microsoft.com/office/drawing/2010/main" val="0"/>
              </a:ext>
            </a:extLst>
          </a:blip>
          <a:srcRect t="10156" r="1231" b="6233"/>
          <a:stretch/>
        </p:blipFill>
        <p:spPr>
          <a:xfrm>
            <a:off x="0" y="0"/>
            <a:ext cx="7201196" cy="3429000"/>
          </a:xfrm>
          <a:prstGeom prst="rect">
            <a:avLst/>
          </a:prstGeom>
        </p:spPr>
      </p:pic>
      <p:pic>
        <p:nvPicPr>
          <p:cNvPr id="6" name="Picture 5">
            <a:extLst>
              <a:ext uri="{FF2B5EF4-FFF2-40B4-BE49-F238E27FC236}">
                <a16:creationId xmlns:a16="http://schemas.microsoft.com/office/drawing/2014/main" id="{8BFCFB2B-E4F6-5411-5B4D-114B6E24DBF5}"/>
              </a:ext>
            </a:extLst>
          </p:cNvPr>
          <p:cNvPicPr>
            <a:picLocks noChangeAspect="1"/>
          </p:cNvPicPr>
          <p:nvPr/>
        </p:nvPicPr>
        <p:blipFill rotWithShape="1">
          <a:blip r:embed="rId3">
            <a:extLst>
              <a:ext uri="{28A0092B-C50C-407E-A947-70E740481C1C}">
                <a14:useLocalDpi xmlns:a14="http://schemas.microsoft.com/office/drawing/2010/main" val="0"/>
              </a:ext>
            </a:extLst>
          </a:blip>
          <a:srcRect t="11025" r="1231" b="5364"/>
          <a:stretch/>
        </p:blipFill>
        <p:spPr>
          <a:xfrm>
            <a:off x="-1" y="3429000"/>
            <a:ext cx="7201197" cy="3429000"/>
          </a:xfrm>
          <a:prstGeom prst="rect">
            <a:avLst/>
          </a:prstGeom>
        </p:spPr>
      </p:pic>
      <p:pic>
        <p:nvPicPr>
          <p:cNvPr id="7" name="Picture 6">
            <a:hlinkClick r:id="rId4"/>
            <a:extLst>
              <a:ext uri="{FF2B5EF4-FFF2-40B4-BE49-F238E27FC236}">
                <a16:creationId xmlns:a16="http://schemas.microsoft.com/office/drawing/2014/main" id="{B40E2129-6E3A-0921-01A5-C560AA68F9A1}"/>
              </a:ext>
              <a:ext uri="{C183D7F6-B498-43B3-948B-1728B52AA6E4}">
                <adec:decorative xmlns:adec="http://schemas.microsoft.com/office/drawing/2017/decorative" val="0"/>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0194076" y="6541291"/>
            <a:ext cx="1997924" cy="267877"/>
          </a:xfrm>
          <a:prstGeom prst="rect">
            <a:avLst/>
          </a:prstGeom>
          <a:effectLst/>
        </p:spPr>
      </p:pic>
      <p:sp>
        <p:nvSpPr>
          <p:cNvPr id="8" name="TextBox 7">
            <a:extLst>
              <a:ext uri="{FF2B5EF4-FFF2-40B4-BE49-F238E27FC236}">
                <a16:creationId xmlns:a16="http://schemas.microsoft.com/office/drawing/2014/main" id="{CEDFEC99-6B17-3134-80B4-159038CD5F5B}"/>
              </a:ext>
            </a:extLst>
          </p:cNvPr>
          <p:cNvSpPr txBox="1"/>
          <p:nvPr/>
        </p:nvSpPr>
        <p:spPr>
          <a:xfrm>
            <a:off x="7201196" y="0"/>
            <a:ext cx="4990804" cy="3416320"/>
          </a:xfrm>
          <a:prstGeom prst="rect">
            <a:avLst/>
          </a:prstGeom>
          <a:noFill/>
        </p:spPr>
        <p:txBody>
          <a:bodyPr wrap="square" rtlCol="0">
            <a:spAutoFit/>
          </a:bodyPr>
          <a:lstStyle/>
          <a:p>
            <a:pPr marL="285750" indent="-285750">
              <a:buFont typeface="Wingdings" panose="05000000000000000000" pitchFamily="2" charset="2"/>
              <a:buChar char="q"/>
            </a:pPr>
            <a:r>
              <a:rPr lang="en-IN" sz="2400" dirty="0">
                <a:latin typeface="Centaur" panose="02030504050205020304" pitchFamily="18" charset="0"/>
              </a:rPr>
              <a:t> This Workflow was created without using either workflow.serve() or workflow.deploy() .</a:t>
            </a:r>
          </a:p>
          <a:p>
            <a:pPr marL="285750" indent="-285750">
              <a:buFont typeface="Wingdings" panose="05000000000000000000" pitchFamily="2" charset="2"/>
              <a:buChar char="q"/>
            </a:pPr>
            <a:r>
              <a:rPr lang="en-IN" sz="2400" dirty="0">
                <a:latin typeface="Centaur" panose="02030504050205020304" pitchFamily="18" charset="0"/>
              </a:rPr>
              <a:t> That’s why, it doesn’t showing the deployment and the registered model beside flow name.</a:t>
            </a:r>
          </a:p>
          <a:p>
            <a:pPr marL="285750" indent="-285750">
              <a:buFont typeface="Wingdings" panose="05000000000000000000" pitchFamily="2" charset="2"/>
              <a:buChar char="q"/>
            </a:pPr>
            <a:r>
              <a:rPr lang="en-IN" sz="2400" dirty="0">
                <a:latin typeface="Centaur" panose="02030504050205020304" pitchFamily="18" charset="0"/>
              </a:rPr>
              <a:t> It was not an auto-scheduled flow.</a:t>
            </a:r>
          </a:p>
          <a:p>
            <a:pPr marL="285750" indent="-285750">
              <a:buFont typeface="Wingdings" panose="05000000000000000000" pitchFamily="2" charset="2"/>
              <a:buChar char="q"/>
            </a:pPr>
            <a:r>
              <a:rPr lang="en-IN" sz="2400" dirty="0">
                <a:latin typeface="Centaur" panose="02030504050205020304" pitchFamily="18" charset="0"/>
              </a:rPr>
              <a:t> It will only run when we open the Prefect Dashboard.</a:t>
            </a:r>
          </a:p>
        </p:txBody>
      </p:sp>
      <p:sp>
        <p:nvSpPr>
          <p:cNvPr id="14" name="TextBox 13">
            <a:extLst>
              <a:ext uri="{FF2B5EF4-FFF2-40B4-BE49-F238E27FC236}">
                <a16:creationId xmlns:a16="http://schemas.microsoft.com/office/drawing/2014/main" id="{6FFDA154-1650-E1B1-90E2-A3E7D99A4638}"/>
              </a:ext>
            </a:extLst>
          </p:cNvPr>
          <p:cNvSpPr txBox="1"/>
          <p:nvPr/>
        </p:nvSpPr>
        <p:spPr>
          <a:xfrm>
            <a:off x="7201196" y="3429000"/>
            <a:ext cx="4990804" cy="3416320"/>
          </a:xfrm>
          <a:prstGeom prst="rect">
            <a:avLst/>
          </a:prstGeom>
          <a:noFill/>
        </p:spPr>
        <p:txBody>
          <a:bodyPr wrap="square" rtlCol="0">
            <a:spAutoFit/>
          </a:bodyPr>
          <a:lstStyle/>
          <a:p>
            <a:pPr marL="285750" indent="-285750">
              <a:buFont typeface="Wingdings" panose="05000000000000000000" pitchFamily="2" charset="2"/>
              <a:buChar char="q"/>
            </a:pPr>
            <a:r>
              <a:rPr lang="en-IN" sz="2400" dirty="0">
                <a:latin typeface="Centaur" panose="02030504050205020304" pitchFamily="18" charset="0"/>
              </a:rPr>
              <a:t> This Workflow was created with workflow.serve() .</a:t>
            </a:r>
          </a:p>
          <a:p>
            <a:pPr marL="285750" indent="-285750">
              <a:buFont typeface="Wingdings" panose="05000000000000000000" pitchFamily="2" charset="2"/>
              <a:buChar char="q"/>
            </a:pPr>
            <a:r>
              <a:rPr lang="en-IN" sz="2400" dirty="0">
                <a:latin typeface="Centaur" panose="02030504050205020304" pitchFamily="18" charset="0"/>
              </a:rPr>
              <a:t> That’s why, it was showing the deployment and the registered model beside flow name.</a:t>
            </a:r>
          </a:p>
          <a:p>
            <a:pPr marL="285750" indent="-285750">
              <a:buFont typeface="Wingdings" panose="05000000000000000000" pitchFamily="2" charset="2"/>
              <a:buChar char="q"/>
            </a:pPr>
            <a:r>
              <a:rPr lang="en-IN" sz="2400" dirty="0">
                <a:latin typeface="Centaur" panose="02030504050205020304" pitchFamily="18" charset="0"/>
              </a:rPr>
              <a:t> It was an auto-scheduled flow, which run with a specific time.</a:t>
            </a:r>
          </a:p>
          <a:p>
            <a:pPr marL="285750" indent="-285750">
              <a:buFont typeface="Wingdings" panose="05000000000000000000" pitchFamily="2" charset="2"/>
              <a:buChar char="q"/>
            </a:pPr>
            <a:r>
              <a:rPr lang="en-IN" sz="2400" dirty="0">
                <a:latin typeface="Centaur" panose="02030504050205020304" pitchFamily="18" charset="0"/>
              </a:rPr>
              <a:t> That too, when we open the Prefect Dashboard only.</a:t>
            </a:r>
          </a:p>
        </p:txBody>
      </p:sp>
      <p:cxnSp>
        <p:nvCxnSpPr>
          <p:cNvPr id="16" name="Straight Connector 15">
            <a:extLst>
              <a:ext uri="{FF2B5EF4-FFF2-40B4-BE49-F238E27FC236}">
                <a16:creationId xmlns:a16="http://schemas.microsoft.com/office/drawing/2014/main" id="{04AB53CB-1276-A35F-E615-507D115D04F5}"/>
              </a:ext>
            </a:extLst>
          </p:cNvPr>
          <p:cNvCxnSpPr/>
          <p:nvPr/>
        </p:nvCxnSpPr>
        <p:spPr>
          <a:xfrm>
            <a:off x="-1" y="3416320"/>
            <a:ext cx="12192001" cy="0"/>
          </a:xfrm>
          <a:prstGeom prst="line">
            <a:avLst/>
          </a:prstGeom>
          <a:ln>
            <a:solidFill>
              <a:schemeClr val="tx2">
                <a:lumMod val="40000"/>
                <a:lumOff val="60000"/>
              </a:schemeClr>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9176743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pattFill prst="zigZag">
          <a:fgClr>
            <a:schemeClr val="accent3">
              <a:lumMod val="75000"/>
            </a:schemeClr>
          </a:fgClr>
          <a:bgClr>
            <a:schemeClr val="accent3">
              <a:lumMod val="50000"/>
            </a:schemeClr>
          </a:bgClr>
        </a:patt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62A21665-C64F-4BDA-B2DE-442D70605718}"/>
              </a:ext>
              <a:ext uri="{C183D7F6-B498-43B3-948B-1728B52AA6E4}">
                <adec:decorative xmlns:adec="http://schemas.microsoft.com/office/drawing/2017/decorative" val="1"/>
              </a:ext>
            </a:extLst>
          </p:cNvPr>
          <p:cNvGrpSpPr/>
          <p:nvPr/>
        </p:nvGrpSpPr>
        <p:grpSpPr>
          <a:xfrm>
            <a:off x="0" y="0"/>
            <a:ext cx="3997789" cy="4083630"/>
            <a:chOff x="4325258" y="1229517"/>
            <a:chExt cx="3997789" cy="4083630"/>
          </a:xfrm>
        </p:grpSpPr>
        <p:sp>
          <p:nvSpPr>
            <p:cNvPr id="12" name="Diamond 11">
              <a:extLst>
                <a:ext uri="{FF2B5EF4-FFF2-40B4-BE49-F238E27FC236}">
                  <a16:creationId xmlns:a16="http://schemas.microsoft.com/office/drawing/2014/main" id="{7DC8B409-5FAC-4539-B25A-26BE925A48AF}"/>
                </a:ext>
              </a:extLst>
            </p:cNvPr>
            <p:cNvSpPr/>
            <p:nvPr/>
          </p:nvSpPr>
          <p:spPr>
            <a:xfrm>
              <a:off x="5715683" y="2705783"/>
              <a:ext cx="2607364" cy="2607364"/>
            </a:xfrm>
            <a:prstGeom prst="diamond">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Diamond 12">
              <a:extLst>
                <a:ext uri="{FF2B5EF4-FFF2-40B4-BE49-F238E27FC236}">
                  <a16:creationId xmlns:a16="http://schemas.microsoft.com/office/drawing/2014/main" id="{91498E2F-539C-46D3-AF7C-BB1DAE76B114}"/>
                </a:ext>
              </a:extLst>
            </p:cNvPr>
            <p:cNvSpPr/>
            <p:nvPr/>
          </p:nvSpPr>
          <p:spPr>
            <a:xfrm>
              <a:off x="4325258" y="1229517"/>
              <a:ext cx="3541486" cy="3541486"/>
            </a:xfrm>
            <a:prstGeom prst="diamond">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4" name="Picture 3">
            <a:extLst>
              <a:ext uri="{FF2B5EF4-FFF2-40B4-BE49-F238E27FC236}">
                <a16:creationId xmlns:a16="http://schemas.microsoft.com/office/drawing/2014/main" id="{4DB1FE40-1B54-727C-2FA8-E26CD51C3C16}"/>
              </a:ext>
            </a:extLst>
          </p:cNvPr>
          <p:cNvPicPr>
            <a:picLocks noChangeAspect="1"/>
          </p:cNvPicPr>
          <p:nvPr/>
        </p:nvPicPr>
        <p:blipFill>
          <a:blip r:embed="rId3"/>
          <a:stretch>
            <a:fillRect/>
          </a:stretch>
        </p:blipFill>
        <p:spPr>
          <a:xfrm>
            <a:off x="3858502" y="2629743"/>
            <a:ext cx="5144093" cy="3443427"/>
          </a:xfrm>
          <a:prstGeom prst="rect">
            <a:avLst/>
          </a:prstGeom>
        </p:spPr>
      </p:pic>
      <p:sp>
        <p:nvSpPr>
          <p:cNvPr id="7" name="TextBox 6">
            <a:extLst>
              <a:ext uri="{FF2B5EF4-FFF2-40B4-BE49-F238E27FC236}">
                <a16:creationId xmlns:a16="http://schemas.microsoft.com/office/drawing/2014/main" id="{1D70B34F-5A09-8FB7-24A6-5B7B42618E21}"/>
              </a:ext>
            </a:extLst>
          </p:cNvPr>
          <p:cNvSpPr txBox="1"/>
          <p:nvPr/>
        </p:nvSpPr>
        <p:spPr>
          <a:xfrm>
            <a:off x="7871791" y="5288340"/>
            <a:ext cx="4611757" cy="1569660"/>
          </a:xfrm>
          <a:prstGeom prst="rect">
            <a:avLst/>
          </a:prstGeom>
          <a:noFill/>
        </p:spPr>
        <p:txBody>
          <a:bodyPr wrap="square" rtlCol="0">
            <a:spAutoFit/>
          </a:bodyPr>
          <a:lstStyle/>
          <a:p>
            <a:r>
              <a:rPr lang="en-IN" sz="9600" b="1" spc="50" dirty="0">
                <a:ln w="0"/>
                <a:solidFill>
                  <a:schemeClr val="bg2"/>
                </a:solidFill>
                <a:effectLst>
                  <a:innerShdw blurRad="63500" dist="50800" dir="13500000">
                    <a:srgbClr val="000000">
                      <a:alpha val="50000"/>
                    </a:srgbClr>
                  </a:innerShdw>
                </a:effectLst>
                <a:latin typeface="Fiolex Girls" panose="020B0603050302020204" pitchFamily="34" charset="0"/>
              </a:rPr>
              <a:t>Thank You</a:t>
            </a:r>
          </a:p>
        </p:txBody>
      </p:sp>
      <p:pic>
        <p:nvPicPr>
          <p:cNvPr id="8" name="Picture 7">
            <a:extLst>
              <a:ext uri="{FF2B5EF4-FFF2-40B4-BE49-F238E27FC236}">
                <a16:creationId xmlns:a16="http://schemas.microsoft.com/office/drawing/2014/main" id="{F27BF0E2-2E1A-28DB-1C71-78028EBE1F78}"/>
              </a:ext>
            </a:extLst>
          </p:cNvPr>
          <p:cNvPicPr>
            <a:picLocks noChangeAspect="1"/>
          </p:cNvPicPr>
          <p:nvPr/>
        </p:nvPicPr>
        <p:blipFill>
          <a:blip r:embed="rId4"/>
          <a:stretch>
            <a:fillRect/>
          </a:stretch>
        </p:blipFill>
        <p:spPr>
          <a:xfrm>
            <a:off x="8519043" y="272182"/>
            <a:ext cx="3541485" cy="2298740"/>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19230381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pattFill prst="zigZag">
          <a:fgClr>
            <a:schemeClr val="accent3">
              <a:lumMod val="75000"/>
            </a:schemeClr>
          </a:fgClr>
          <a:bgClr>
            <a:schemeClr val="accent3">
              <a:lumMod val="50000"/>
            </a:schemeClr>
          </a:bgClr>
        </a:pattFill>
        <a:effectLst/>
      </p:bgPr>
    </p:bg>
    <p:spTree>
      <p:nvGrpSpPr>
        <p:cNvPr id="1" name=""/>
        <p:cNvGrpSpPr/>
        <p:nvPr/>
      </p:nvGrpSpPr>
      <p:grpSpPr>
        <a:xfrm>
          <a:off x="0" y="0"/>
          <a:ext cx="0" cy="0"/>
          <a:chOff x="0" y="0"/>
          <a:chExt cx="0" cy="0"/>
        </a:xfrm>
      </p:grpSpPr>
      <p:sp>
        <p:nvSpPr>
          <p:cNvPr id="4" name="Diamond 3">
            <a:extLst>
              <a:ext uri="{FF2B5EF4-FFF2-40B4-BE49-F238E27FC236}">
                <a16:creationId xmlns:a16="http://schemas.microsoft.com/office/drawing/2014/main" id="{1C59176D-59A8-4C02-B448-EE01232FB3E7}"/>
              </a:ext>
              <a:ext uri="{C183D7F6-B498-43B3-948B-1728B52AA6E4}">
                <adec:decorative xmlns:adec="http://schemas.microsoft.com/office/drawing/2017/decorative" val="1"/>
              </a:ext>
            </a:extLst>
          </p:cNvPr>
          <p:cNvSpPr/>
          <p:nvPr/>
        </p:nvSpPr>
        <p:spPr>
          <a:xfrm>
            <a:off x="8650514" y="2183140"/>
            <a:ext cx="2433663" cy="2491719"/>
          </a:xfrm>
          <a:prstGeom prst="diamond">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Diamond 4">
            <a:extLst>
              <a:ext uri="{FF2B5EF4-FFF2-40B4-BE49-F238E27FC236}">
                <a16:creationId xmlns:a16="http://schemas.microsoft.com/office/drawing/2014/main" id="{A50B1817-3C7F-41BC-8557-7A00C928EE16}"/>
              </a:ext>
              <a:ext uri="{C183D7F6-B498-43B3-948B-1728B52AA6E4}">
                <adec:decorative xmlns:adec="http://schemas.microsoft.com/office/drawing/2017/decorative" val="1"/>
              </a:ext>
            </a:extLst>
          </p:cNvPr>
          <p:cNvSpPr/>
          <p:nvPr/>
        </p:nvSpPr>
        <p:spPr>
          <a:xfrm>
            <a:off x="8650514" y="0"/>
            <a:ext cx="3541486" cy="3541486"/>
          </a:xfrm>
          <a:prstGeom prst="diamond">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7" name="Group 6" descr="Icon of chart. ">
            <a:extLst>
              <a:ext uri="{FF2B5EF4-FFF2-40B4-BE49-F238E27FC236}">
                <a16:creationId xmlns:a16="http://schemas.microsoft.com/office/drawing/2014/main" id="{B95DF07A-CE7E-4D89-9AA0-25F4FFF3B9C7}"/>
              </a:ext>
            </a:extLst>
          </p:cNvPr>
          <p:cNvGrpSpPr/>
          <p:nvPr/>
        </p:nvGrpSpPr>
        <p:grpSpPr>
          <a:xfrm>
            <a:off x="451335" y="328142"/>
            <a:ext cx="489958" cy="492680"/>
            <a:chOff x="2025650" y="4786313"/>
            <a:chExt cx="285750" cy="287338"/>
          </a:xfrm>
          <a:solidFill>
            <a:schemeClr val="bg1"/>
          </a:solidFill>
        </p:grpSpPr>
        <p:sp>
          <p:nvSpPr>
            <p:cNvPr id="8" name="Freeform 565">
              <a:extLst>
                <a:ext uri="{FF2B5EF4-FFF2-40B4-BE49-F238E27FC236}">
                  <a16:creationId xmlns:a16="http://schemas.microsoft.com/office/drawing/2014/main" id="{548FC78B-EF83-4185-A63D-1A5A85640B62}"/>
                </a:ext>
              </a:extLst>
            </p:cNvPr>
            <p:cNvSpPr>
              <a:spLocks noEditPoints="1"/>
            </p:cNvSpPr>
            <p:nvPr/>
          </p:nvSpPr>
          <p:spPr bwMode="auto">
            <a:xfrm>
              <a:off x="2025650" y="4786313"/>
              <a:ext cx="285750" cy="287338"/>
            </a:xfrm>
            <a:custGeom>
              <a:avLst/>
              <a:gdLst>
                <a:gd name="T0" fmla="*/ 812 w 903"/>
                <a:gd name="T1" fmla="*/ 500 h 903"/>
                <a:gd name="T2" fmla="*/ 810 w 903"/>
                <a:gd name="T3" fmla="*/ 505 h 903"/>
                <a:gd name="T4" fmla="*/ 806 w 903"/>
                <a:gd name="T5" fmla="*/ 509 h 903"/>
                <a:gd name="T6" fmla="*/ 800 w 903"/>
                <a:gd name="T7" fmla="*/ 511 h 903"/>
                <a:gd name="T8" fmla="*/ 105 w 903"/>
                <a:gd name="T9" fmla="*/ 511 h 903"/>
                <a:gd name="T10" fmla="*/ 99 w 903"/>
                <a:gd name="T11" fmla="*/ 510 h 903"/>
                <a:gd name="T12" fmla="*/ 95 w 903"/>
                <a:gd name="T13" fmla="*/ 507 h 903"/>
                <a:gd name="T14" fmla="*/ 92 w 903"/>
                <a:gd name="T15" fmla="*/ 502 h 903"/>
                <a:gd name="T16" fmla="*/ 90 w 903"/>
                <a:gd name="T17" fmla="*/ 496 h 903"/>
                <a:gd name="T18" fmla="*/ 90 w 903"/>
                <a:gd name="T19" fmla="*/ 105 h 903"/>
                <a:gd name="T20" fmla="*/ 92 w 903"/>
                <a:gd name="T21" fmla="*/ 100 h 903"/>
                <a:gd name="T22" fmla="*/ 95 w 903"/>
                <a:gd name="T23" fmla="*/ 94 h 903"/>
                <a:gd name="T24" fmla="*/ 99 w 903"/>
                <a:gd name="T25" fmla="*/ 91 h 903"/>
                <a:gd name="T26" fmla="*/ 105 w 903"/>
                <a:gd name="T27" fmla="*/ 90 h 903"/>
                <a:gd name="T28" fmla="*/ 800 w 903"/>
                <a:gd name="T29" fmla="*/ 90 h 903"/>
                <a:gd name="T30" fmla="*/ 806 w 903"/>
                <a:gd name="T31" fmla="*/ 92 h 903"/>
                <a:gd name="T32" fmla="*/ 810 w 903"/>
                <a:gd name="T33" fmla="*/ 96 h 903"/>
                <a:gd name="T34" fmla="*/ 812 w 903"/>
                <a:gd name="T35" fmla="*/ 102 h 903"/>
                <a:gd name="T36" fmla="*/ 813 w 903"/>
                <a:gd name="T37" fmla="*/ 496 h 903"/>
                <a:gd name="T38" fmla="*/ 15 w 903"/>
                <a:gd name="T39" fmla="*/ 0 h 903"/>
                <a:gd name="T40" fmla="*/ 9 w 903"/>
                <a:gd name="T41" fmla="*/ 1 h 903"/>
                <a:gd name="T42" fmla="*/ 5 w 903"/>
                <a:gd name="T43" fmla="*/ 4 h 903"/>
                <a:gd name="T44" fmla="*/ 1 w 903"/>
                <a:gd name="T45" fmla="*/ 8 h 903"/>
                <a:gd name="T46" fmla="*/ 0 w 903"/>
                <a:gd name="T47" fmla="*/ 15 h 903"/>
                <a:gd name="T48" fmla="*/ 0 w 903"/>
                <a:gd name="T49" fmla="*/ 590 h 903"/>
                <a:gd name="T50" fmla="*/ 2 w 903"/>
                <a:gd name="T51" fmla="*/ 595 h 903"/>
                <a:gd name="T52" fmla="*/ 7 w 903"/>
                <a:gd name="T53" fmla="*/ 599 h 903"/>
                <a:gd name="T54" fmla="*/ 12 w 903"/>
                <a:gd name="T55" fmla="*/ 602 h 903"/>
                <a:gd name="T56" fmla="*/ 437 w 903"/>
                <a:gd name="T57" fmla="*/ 602 h 903"/>
                <a:gd name="T58" fmla="*/ 260 w 903"/>
                <a:gd name="T59" fmla="*/ 877 h 903"/>
                <a:gd name="T60" fmla="*/ 257 w 903"/>
                <a:gd name="T61" fmla="*/ 883 h 903"/>
                <a:gd name="T62" fmla="*/ 256 w 903"/>
                <a:gd name="T63" fmla="*/ 888 h 903"/>
                <a:gd name="T64" fmla="*/ 257 w 903"/>
                <a:gd name="T65" fmla="*/ 893 h 903"/>
                <a:gd name="T66" fmla="*/ 260 w 903"/>
                <a:gd name="T67" fmla="*/ 899 h 903"/>
                <a:gd name="T68" fmla="*/ 265 w 903"/>
                <a:gd name="T69" fmla="*/ 902 h 903"/>
                <a:gd name="T70" fmla="*/ 271 w 903"/>
                <a:gd name="T71" fmla="*/ 903 h 903"/>
                <a:gd name="T72" fmla="*/ 277 w 903"/>
                <a:gd name="T73" fmla="*/ 902 h 903"/>
                <a:gd name="T74" fmla="*/ 281 w 903"/>
                <a:gd name="T75" fmla="*/ 899 h 903"/>
                <a:gd name="T76" fmla="*/ 621 w 903"/>
                <a:gd name="T77" fmla="*/ 899 h 903"/>
                <a:gd name="T78" fmla="*/ 627 w 903"/>
                <a:gd name="T79" fmla="*/ 902 h 903"/>
                <a:gd name="T80" fmla="*/ 632 w 903"/>
                <a:gd name="T81" fmla="*/ 903 h 903"/>
                <a:gd name="T82" fmla="*/ 637 w 903"/>
                <a:gd name="T83" fmla="*/ 902 h 903"/>
                <a:gd name="T84" fmla="*/ 643 w 903"/>
                <a:gd name="T85" fmla="*/ 899 h 903"/>
                <a:gd name="T86" fmla="*/ 646 w 903"/>
                <a:gd name="T87" fmla="*/ 893 h 903"/>
                <a:gd name="T88" fmla="*/ 647 w 903"/>
                <a:gd name="T89" fmla="*/ 888 h 903"/>
                <a:gd name="T90" fmla="*/ 646 w 903"/>
                <a:gd name="T91" fmla="*/ 883 h 903"/>
                <a:gd name="T92" fmla="*/ 643 w 903"/>
                <a:gd name="T93" fmla="*/ 877 h 903"/>
                <a:gd name="T94" fmla="*/ 467 w 903"/>
                <a:gd name="T95" fmla="*/ 602 h 903"/>
                <a:gd name="T96" fmla="*/ 892 w 903"/>
                <a:gd name="T97" fmla="*/ 602 h 903"/>
                <a:gd name="T98" fmla="*/ 897 w 903"/>
                <a:gd name="T99" fmla="*/ 599 h 903"/>
                <a:gd name="T100" fmla="*/ 900 w 903"/>
                <a:gd name="T101" fmla="*/ 595 h 903"/>
                <a:gd name="T102" fmla="*/ 902 w 903"/>
                <a:gd name="T103" fmla="*/ 590 h 903"/>
                <a:gd name="T104" fmla="*/ 903 w 903"/>
                <a:gd name="T105" fmla="*/ 15 h 903"/>
                <a:gd name="T106" fmla="*/ 902 w 903"/>
                <a:gd name="T107" fmla="*/ 8 h 903"/>
                <a:gd name="T108" fmla="*/ 899 w 903"/>
                <a:gd name="T109" fmla="*/ 4 h 903"/>
                <a:gd name="T110" fmla="*/ 894 w 903"/>
                <a:gd name="T111" fmla="*/ 1 h 903"/>
                <a:gd name="T112" fmla="*/ 888 w 903"/>
                <a:gd name="T113" fmla="*/ 0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03" h="903">
                  <a:moveTo>
                    <a:pt x="813" y="496"/>
                  </a:moveTo>
                  <a:lnTo>
                    <a:pt x="812" y="500"/>
                  </a:lnTo>
                  <a:lnTo>
                    <a:pt x="811" y="502"/>
                  </a:lnTo>
                  <a:lnTo>
                    <a:pt x="810" y="505"/>
                  </a:lnTo>
                  <a:lnTo>
                    <a:pt x="808" y="507"/>
                  </a:lnTo>
                  <a:lnTo>
                    <a:pt x="806" y="509"/>
                  </a:lnTo>
                  <a:lnTo>
                    <a:pt x="804" y="510"/>
                  </a:lnTo>
                  <a:lnTo>
                    <a:pt x="800" y="511"/>
                  </a:lnTo>
                  <a:lnTo>
                    <a:pt x="797" y="511"/>
                  </a:lnTo>
                  <a:lnTo>
                    <a:pt x="105" y="511"/>
                  </a:lnTo>
                  <a:lnTo>
                    <a:pt x="102" y="511"/>
                  </a:lnTo>
                  <a:lnTo>
                    <a:pt x="99" y="510"/>
                  </a:lnTo>
                  <a:lnTo>
                    <a:pt x="97" y="509"/>
                  </a:lnTo>
                  <a:lnTo>
                    <a:pt x="95" y="507"/>
                  </a:lnTo>
                  <a:lnTo>
                    <a:pt x="93" y="505"/>
                  </a:lnTo>
                  <a:lnTo>
                    <a:pt x="92" y="502"/>
                  </a:lnTo>
                  <a:lnTo>
                    <a:pt x="90" y="500"/>
                  </a:lnTo>
                  <a:lnTo>
                    <a:pt x="90" y="496"/>
                  </a:lnTo>
                  <a:lnTo>
                    <a:pt x="90" y="316"/>
                  </a:lnTo>
                  <a:lnTo>
                    <a:pt x="90" y="105"/>
                  </a:lnTo>
                  <a:lnTo>
                    <a:pt x="90" y="102"/>
                  </a:lnTo>
                  <a:lnTo>
                    <a:pt x="92" y="100"/>
                  </a:lnTo>
                  <a:lnTo>
                    <a:pt x="93" y="96"/>
                  </a:lnTo>
                  <a:lnTo>
                    <a:pt x="95" y="94"/>
                  </a:lnTo>
                  <a:lnTo>
                    <a:pt x="97" y="92"/>
                  </a:lnTo>
                  <a:lnTo>
                    <a:pt x="99" y="91"/>
                  </a:lnTo>
                  <a:lnTo>
                    <a:pt x="102" y="90"/>
                  </a:lnTo>
                  <a:lnTo>
                    <a:pt x="105" y="90"/>
                  </a:lnTo>
                  <a:lnTo>
                    <a:pt x="798" y="90"/>
                  </a:lnTo>
                  <a:lnTo>
                    <a:pt x="800" y="90"/>
                  </a:lnTo>
                  <a:lnTo>
                    <a:pt x="804" y="91"/>
                  </a:lnTo>
                  <a:lnTo>
                    <a:pt x="806" y="92"/>
                  </a:lnTo>
                  <a:lnTo>
                    <a:pt x="808" y="94"/>
                  </a:lnTo>
                  <a:lnTo>
                    <a:pt x="810" y="96"/>
                  </a:lnTo>
                  <a:lnTo>
                    <a:pt x="811" y="100"/>
                  </a:lnTo>
                  <a:lnTo>
                    <a:pt x="812" y="102"/>
                  </a:lnTo>
                  <a:lnTo>
                    <a:pt x="813" y="105"/>
                  </a:lnTo>
                  <a:lnTo>
                    <a:pt x="813" y="496"/>
                  </a:lnTo>
                  <a:close/>
                  <a:moveTo>
                    <a:pt x="888" y="0"/>
                  </a:moveTo>
                  <a:lnTo>
                    <a:pt x="15" y="0"/>
                  </a:lnTo>
                  <a:lnTo>
                    <a:pt x="12" y="0"/>
                  </a:lnTo>
                  <a:lnTo>
                    <a:pt x="9" y="1"/>
                  </a:lnTo>
                  <a:lnTo>
                    <a:pt x="7" y="2"/>
                  </a:lnTo>
                  <a:lnTo>
                    <a:pt x="5" y="4"/>
                  </a:lnTo>
                  <a:lnTo>
                    <a:pt x="2" y="6"/>
                  </a:lnTo>
                  <a:lnTo>
                    <a:pt x="1" y="8"/>
                  </a:lnTo>
                  <a:lnTo>
                    <a:pt x="0" y="12"/>
                  </a:lnTo>
                  <a:lnTo>
                    <a:pt x="0" y="15"/>
                  </a:lnTo>
                  <a:lnTo>
                    <a:pt x="0" y="587"/>
                  </a:lnTo>
                  <a:lnTo>
                    <a:pt x="0" y="590"/>
                  </a:lnTo>
                  <a:lnTo>
                    <a:pt x="1" y="593"/>
                  </a:lnTo>
                  <a:lnTo>
                    <a:pt x="2" y="595"/>
                  </a:lnTo>
                  <a:lnTo>
                    <a:pt x="5" y="597"/>
                  </a:lnTo>
                  <a:lnTo>
                    <a:pt x="7" y="599"/>
                  </a:lnTo>
                  <a:lnTo>
                    <a:pt x="9" y="601"/>
                  </a:lnTo>
                  <a:lnTo>
                    <a:pt x="12" y="602"/>
                  </a:lnTo>
                  <a:lnTo>
                    <a:pt x="15" y="602"/>
                  </a:lnTo>
                  <a:lnTo>
                    <a:pt x="437" y="602"/>
                  </a:lnTo>
                  <a:lnTo>
                    <a:pt x="437" y="701"/>
                  </a:lnTo>
                  <a:lnTo>
                    <a:pt x="260" y="877"/>
                  </a:lnTo>
                  <a:lnTo>
                    <a:pt x="259" y="879"/>
                  </a:lnTo>
                  <a:lnTo>
                    <a:pt x="257" y="883"/>
                  </a:lnTo>
                  <a:lnTo>
                    <a:pt x="256" y="885"/>
                  </a:lnTo>
                  <a:lnTo>
                    <a:pt x="256" y="888"/>
                  </a:lnTo>
                  <a:lnTo>
                    <a:pt x="256" y="891"/>
                  </a:lnTo>
                  <a:lnTo>
                    <a:pt x="257" y="893"/>
                  </a:lnTo>
                  <a:lnTo>
                    <a:pt x="259" y="897"/>
                  </a:lnTo>
                  <a:lnTo>
                    <a:pt x="260" y="899"/>
                  </a:lnTo>
                  <a:lnTo>
                    <a:pt x="263" y="901"/>
                  </a:lnTo>
                  <a:lnTo>
                    <a:pt x="265" y="902"/>
                  </a:lnTo>
                  <a:lnTo>
                    <a:pt x="268" y="903"/>
                  </a:lnTo>
                  <a:lnTo>
                    <a:pt x="271" y="903"/>
                  </a:lnTo>
                  <a:lnTo>
                    <a:pt x="274" y="903"/>
                  </a:lnTo>
                  <a:lnTo>
                    <a:pt x="277" y="902"/>
                  </a:lnTo>
                  <a:lnTo>
                    <a:pt x="279" y="901"/>
                  </a:lnTo>
                  <a:lnTo>
                    <a:pt x="281" y="899"/>
                  </a:lnTo>
                  <a:lnTo>
                    <a:pt x="452" y="728"/>
                  </a:lnTo>
                  <a:lnTo>
                    <a:pt x="621" y="899"/>
                  </a:lnTo>
                  <a:lnTo>
                    <a:pt x="623" y="901"/>
                  </a:lnTo>
                  <a:lnTo>
                    <a:pt x="627" y="902"/>
                  </a:lnTo>
                  <a:lnTo>
                    <a:pt x="629" y="903"/>
                  </a:lnTo>
                  <a:lnTo>
                    <a:pt x="632" y="903"/>
                  </a:lnTo>
                  <a:lnTo>
                    <a:pt x="635" y="903"/>
                  </a:lnTo>
                  <a:lnTo>
                    <a:pt x="637" y="902"/>
                  </a:lnTo>
                  <a:lnTo>
                    <a:pt x="641" y="901"/>
                  </a:lnTo>
                  <a:lnTo>
                    <a:pt x="643" y="899"/>
                  </a:lnTo>
                  <a:lnTo>
                    <a:pt x="645" y="897"/>
                  </a:lnTo>
                  <a:lnTo>
                    <a:pt x="646" y="893"/>
                  </a:lnTo>
                  <a:lnTo>
                    <a:pt x="647" y="891"/>
                  </a:lnTo>
                  <a:lnTo>
                    <a:pt x="647" y="888"/>
                  </a:lnTo>
                  <a:lnTo>
                    <a:pt x="647" y="885"/>
                  </a:lnTo>
                  <a:lnTo>
                    <a:pt x="646" y="883"/>
                  </a:lnTo>
                  <a:lnTo>
                    <a:pt x="645" y="879"/>
                  </a:lnTo>
                  <a:lnTo>
                    <a:pt x="643" y="877"/>
                  </a:lnTo>
                  <a:lnTo>
                    <a:pt x="467" y="701"/>
                  </a:lnTo>
                  <a:lnTo>
                    <a:pt x="467" y="602"/>
                  </a:lnTo>
                  <a:lnTo>
                    <a:pt x="888" y="602"/>
                  </a:lnTo>
                  <a:lnTo>
                    <a:pt x="892" y="602"/>
                  </a:lnTo>
                  <a:lnTo>
                    <a:pt x="894" y="601"/>
                  </a:lnTo>
                  <a:lnTo>
                    <a:pt x="897" y="599"/>
                  </a:lnTo>
                  <a:lnTo>
                    <a:pt x="899" y="597"/>
                  </a:lnTo>
                  <a:lnTo>
                    <a:pt x="900" y="595"/>
                  </a:lnTo>
                  <a:lnTo>
                    <a:pt x="902" y="593"/>
                  </a:lnTo>
                  <a:lnTo>
                    <a:pt x="902" y="590"/>
                  </a:lnTo>
                  <a:lnTo>
                    <a:pt x="903" y="587"/>
                  </a:lnTo>
                  <a:lnTo>
                    <a:pt x="903" y="15"/>
                  </a:lnTo>
                  <a:lnTo>
                    <a:pt x="902" y="12"/>
                  </a:lnTo>
                  <a:lnTo>
                    <a:pt x="902" y="8"/>
                  </a:lnTo>
                  <a:lnTo>
                    <a:pt x="900" y="6"/>
                  </a:lnTo>
                  <a:lnTo>
                    <a:pt x="899" y="4"/>
                  </a:lnTo>
                  <a:lnTo>
                    <a:pt x="897" y="2"/>
                  </a:lnTo>
                  <a:lnTo>
                    <a:pt x="894" y="1"/>
                  </a:lnTo>
                  <a:lnTo>
                    <a:pt x="892" y="0"/>
                  </a:lnTo>
                  <a:lnTo>
                    <a:pt x="88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566">
              <a:extLst>
                <a:ext uri="{FF2B5EF4-FFF2-40B4-BE49-F238E27FC236}">
                  <a16:creationId xmlns:a16="http://schemas.microsoft.com/office/drawing/2014/main" id="{B7B50F87-A3AA-4FB6-9692-24BF5512FC5B}"/>
                </a:ext>
              </a:extLst>
            </p:cNvPr>
            <p:cNvSpPr>
              <a:spLocks/>
            </p:cNvSpPr>
            <p:nvPr/>
          </p:nvSpPr>
          <p:spPr bwMode="auto">
            <a:xfrm>
              <a:off x="2054225" y="4843463"/>
              <a:ext cx="200025" cy="73025"/>
            </a:xfrm>
            <a:custGeom>
              <a:avLst/>
              <a:gdLst>
                <a:gd name="T0" fmla="*/ 151 w 632"/>
                <a:gd name="T1" fmla="*/ 151 h 226"/>
                <a:gd name="T2" fmla="*/ 157 w 632"/>
                <a:gd name="T3" fmla="*/ 149 h 226"/>
                <a:gd name="T4" fmla="*/ 161 w 632"/>
                <a:gd name="T5" fmla="*/ 146 h 226"/>
                <a:gd name="T6" fmla="*/ 288 w 632"/>
                <a:gd name="T7" fmla="*/ 217 h 226"/>
                <a:gd name="T8" fmla="*/ 292 w 632"/>
                <a:gd name="T9" fmla="*/ 223 h 226"/>
                <a:gd name="T10" fmla="*/ 299 w 632"/>
                <a:gd name="T11" fmla="*/ 226 h 226"/>
                <a:gd name="T12" fmla="*/ 302 w 632"/>
                <a:gd name="T13" fmla="*/ 226 h 226"/>
                <a:gd name="T14" fmla="*/ 307 w 632"/>
                <a:gd name="T15" fmla="*/ 225 h 226"/>
                <a:gd name="T16" fmla="*/ 313 w 632"/>
                <a:gd name="T17" fmla="*/ 222 h 226"/>
                <a:gd name="T18" fmla="*/ 471 w 632"/>
                <a:gd name="T19" fmla="*/ 191 h 226"/>
                <a:gd name="T20" fmla="*/ 477 w 632"/>
                <a:gd name="T21" fmla="*/ 195 h 226"/>
                <a:gd name="T22" fmla="*/ 483 w 632"/>
                <a:gd name="T23" fmla="*/ 196 h 226"/>
                <a:gd name="T24" fmla="*/ 488 w 632"/>
                <a:gd name="T25" fmla="*/ 194 h 226"/>
                <a:gd name="T26" fmla="*/ 494 w 632"/>
                <a:gd name="T27" fmla="*/ 191 h 226"/>
                <a:gd name="T28" fmla="*/ 631 w 632"/>
                <a:gd name="T29" fmla="*/ 23 h 226"/>
                <a:gd name="T30" fmla="*/ 632 w 632"/>
                <a:gd name="T31" fmla="*/ 16 h 226"/>
                <a:gd name="T32" fmla="*/ 632 w 632"/>
                <a:gd name="T33" fmla="*/ 11 h 226"/>
                <a:gd name="T34" fmla="*/ 629 w 632"/>
                <a:gd name="T35" fmla="*/ 5 h 226"/>
                <a:gd name="T36" fmla="*/ 625 w 632"/>
                <a:gd name="T37" fmla="*/ 2 h 226"/>
                <a:gd name="T38" fmla="*/ 619 w 632"/>
                <a:gd name="T39" fmla="*/ 0 h 226"/>
                <a:gd name="T40" fmla="*/ 613 w 632"/>
                <a:gd name="T41" fmla="*/ 1 h 226"/>
                <a:gd name="T42" fmla="*/ 607 w 632"/>
                <a:gd name="T43" fmla="*/ 3 h 226"/>
                <a:gd name="T44" fmla="*/ 481 w 632"/>
                <a:gd name="T45" fmla="*/ 159 h 226"/>
                <a:gd name="T46" fmla="*/ 415 w 632"/>
                <a:gd name="T47" fmla="*/ 93 h 226"/>
                <a:gd name="T48" fmla="*/ 409 w 632"/>
                <a:gd name="T49" fmla="*/ 91 h 226"/>
                <a:gd name="T50" fmla="*/ 404 w 632"/>
                <a:gd name="T51" fmla="*/ 91 h 226"/>
                <a:gd name="T52" fmla="*/ 398 w 632"/>
                <a:gd name="T53" fmla="*/ 93 h 226"/>
                <a:gd name="T54" fmla="*/ 307 w 632"/>
                <a:gd name="T55" fmla="*/ 185 h 226"/>
                <a:gd name="T56" fmla="*/ 247 w 632"/>
                <a:gd name="T57" fmla="*/ 39 h 226"/>
                <a:gd name="T58" fmla="*/ 242 w 632"/>
                <a:gd name="T59" fmla="*/ 34 h 226"/>
                <a:gd name="T60" fmla="*/ 234 w 632"/>
                <a:gd name="T61" fmla="*/ 33 h 226"/>
                <a:gd name="T62" fmla="*/ 227 w 632"/>
                <a:gd name="T63" fmla="*/ 35 h 226"/>
                <a:gd name="T64" fmla="*/ 144 w 632"/>
                <a:gd name="T65" fmla="*/ 121 h 226"/>
                <a:gd name="T66" fmla="*/ 12 w 632"/>
                <a:gd name="T67" fmla="*/ 121 h 226"/>
                <a:gd name="T68" fmla="*/ 7 w 632"/>
                <a:gd name="T69" fmla="*/ 123 h 226"/>
                <a:gd name="T70" fmla="*/ 3 w 632"/>
                <a:gd name="T71" fmla="*/ 128 h 226"/>
                <a:gd name="T72" fmla="*/ 0 w 632"/>
                <a:gd name="T73" fmla="*/ 133 h 226"/>
                <a:gd name="T74" fmla="*/ 0 w 632"/>
                <a:gd name="T75" fmla="*/ 138 h 226"/>
                <a:gd name="T76" fmla="*/ 3 w 632"/>
                <a:gd name="T77" fmla="*/ 144 h 226"/>
                <a:gd name="T78" fmla="*/ 7 w 632"/>
                <a:gd name="T79" fmla="*/ 148 h 226"/>
                <a:gd name="T80" fmla="*/ 12 w 632"/>
                <a:gd name="T81" fmla="*/ 150 h 226"/>
                <a:gd name="T82" fmla="*/ 15 w 632"/>
                <a:gd name="T83" fmla="*/ 151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32" h="226">
                  <a:moveTo>
                    <a:pt x="15" y="151"/>
                  </a:moveTo>
                  <a:lnTo>
                    <a:pt x="151" y="151"/>
                  </a:lnTo>
                  <a:lnTo>
                    <a:pt x="154" y="150"/>
                  </a:lnTo>
                  <a:lnTo>
                    <a:pt x="157" y="149"/>
                  </a:lnTo>
                  <a:lnTo>
                    <a:pt x="159" y="148"/>
                  </a:lnTo>
                  <a:lnTo>
                    <a:pt x="161" y="146"/>
                  </a:lnTo>
                  <a:lnTo>
                    <a:pt x="230" y="75"/>
                  </a:lnTo>
                  <a:lnTo>
                    <a:pt x="288" y="217"/>
                  </a:lnTo>
                  <a:lnTo>
                    <a:pt x="289" y="220"/>
                  </a:lnTo>
                  <a:lnTo>
                    <a:pt x="292" y="223"/>
                  </a:lnTo>
                  <a:lnTo>
                    <a:pt x="294" y="224"/>
                  </a:lnTo>
                  <a:lnTo>
                    <a:pt x="299" y="226"/>
                  </a:lnTo>
                  <a:lnTo>
                    <a:pt x="300" y="226"/>
                  </a:lnTo>
                  <a:lnTo>
                    <a:pt x="302" y="226"/>
                  </a:lnTo>
                  <a:lnTo>
                    <a:pt x="304" y="226"/>
                  </a:lnTo>
                  <a:lnTo>
                    <a:pt x="307" y="225"/>
                  </a:lnTo>
                  <a:lnTo>
                    <a:pt x="309" y="223"/>
                  </a:lnTo>
                  <a:lnTo>
                    <a:pt x="313" y="222"/>
                  </a:lnTo>
                  <a:lnTo>
                    <a:pt x="407" y="127"/>
                  </a:lnTo>
                  <a:lnTo>
                    <a:pt x="471" y="191"/>
                  </a:lnTo>
                  <a:lnTo>
                    <a:pt x="473" y="193"/>
                  </a:lnTo>
                  <a:lnTo>
                    <a:pt x="477" y="195"/>
                  </a:lnTo>
                  <a:lnTo>
                    <a:pt x="480" y="196"/>
                  </a:lnTo>
                  <a:lnTo>
                    <a:pt x="483" y="196"/>
                  </a:lnTo>
                  <a:lnTo>
                    <a:pt x="486" y="195"/>
                  </a:lnTo>
                  <a:lnTo>
                    <a:pt x="488" y="194"/>
                  </a:lnTo>
                  <a:lnTo>
                    <a:pt x="492" y="193"/>
                  </a:lnTo>
                  <a:lnTo>
                    <a:pt x="494" y="191"/>
                  </a:lnTo>
                  <a:lnTo>
                    <a:pt x="629" y="25"/>
                  </a:lnTo>
                  <a:lnTo>
                    <a:pt x="631" y="23"/>
                  </a:lnTo>
                  <a:lnTo>
                    <a:pt x="632" y="19"/>
                  </a:lnTo>
                  <a:lnTo>
                    <a:pt x="632" y="16"/>
                  </a:lnTo>
                  <a:lnTo>
                    <a:pt x="632" y="14"/>
                  </a:lnTo>
                  <a:lnTo>
                    <a:pt x="632" y="11"/>
                  </a:lnTo>
                  <a:lnTo>
                    <a:pt x="631" y="9"/>
                  </a:lnTo>
                  <a:lnTo>
                    <a:pt x="629" y="5"/>
                  </a:lnTo>
                  <a:lnTo>
                    <a:pt x="627" y="3"/>
                  </a:lnTo>
                  <a:lnTo>
                    <a:pt x="625" y="2"/>
                  </a:lnTo>
                  <a:lnTo>
                    <a:pt x="621" y="1"/>
                  </a:lnTo>
                  <a:lnTo>
                    <a:pt x="619" y="0"/>
                  </a:lnTo>
                  <a:lnTo>
                    <a:pt x="616" y="0"/>
                  </a:lnTo>
                  <a:lnTo>
                    <a:pt x="613" y="1"/>
                  </a:lnTo>
                  <a:lnTo>
                    <a:pt x="611" y="2"/>
                  </a:lnTo>
                  <a:lnTo>
                    <a:pt x="607" y="3"/>
                  </a:lnTo>
                  <a:lnTo>
                    <a:pt x="605" y="5"/>
                  </a:lnTo>
                  <a:lnTo>
                    <a:pt x="481" y="159"/>
                  </a:lnTo>
                  <a:lnTo>
                    <a:pt x="418" y="95"/>
                  </a:lnTo>
                  <a:lnTo>
                    <a:pt x="415" y="93"/>
                  </a:lnTo>
                  <a:lnTo>
                    <a:pt x="412" y="91"/>
                  </a:lnTo>
                  <a:lnTo>
                    <a:pt x="409" y="91"/>
                  </a:lnTo>
                  <a:lnTo>
                    <a:pt x="407" y="90"/>
                  </a:lnTo>
                  <a:lnTo>
                    <a:pt x="404" y="91"/>
                  </a:lnTo>
                  <a:lnTo>
                    <a:pt x="400" y="91"/>
                  </a:lnTo>
                  <a:lnTo>
                    <a:pt x="398" y="93"/>
                  </a:lnTo>
                  <a:lnTo>
                    <a:pt x="396" y="95"/>
                  </a:lnTo>
                  <a:lnTo>
                    <a:pt x="307" y="185"/>
                  </a:lnTo>
                  <a:lnTo>
                    <a:pt x="249" y="42"/>
                  </a:lnTo>
                  <a:lnTo>
                    <a:pt x="247" y="39"/>
                  </a:lnTo>
                  <a:lnTo>
                    <a:pt x="244" y="36"/>
                  </a:lnTo>
                  <a:lnTo>
                    <a:pt x="242" y="34"/>
                  </a:lnTo>
                  <a:lnTo>
                    <a:pt x="237" y="33"/>
                  </a:lnTo>
                  <a:lnTo>
                    <a:pt x="234" y="33"/>
                  </a:lnTo>
                  <a:lnTo>
                    <a:pt x="230" y="33"/>
                  </a:lnTo>
                  <a:lnTo>
                    <a:pt x="227" y="35"/>
                  </a:lnTo>
                  <a:lnTo>
                    <a:pt x="224" y="38"/>
                  </a:lnTo>
                  <a:lnTo>
                    <a:pt x="144" y="121"/>
                  </a:lnTo>
                  <a:lnTo>
                    <a:pt x="15" y="121"/>
                  </a:lnTo>
                  <a:lnTo>
                    <a:pt x="12" y="121"/>
                  </a:lnTo>
                  <a:lnTo>
                    <a:pt x="9" y="122"/>
                  </a:lnTo>
                  <a:lnTo>
                    <a:pt x="7" y="123"/>
                  </a:lnTo>
                  <a:lnTo>
                    <a:pt x="5" y="126"/>
                  </a:lnTo>
                  <a:lnTo>
                    <a:pt x="3" y="128"/>
                  </a:lnTo>
                  <a:lnTo>
                    <a:pt x="2" y="130"/>
                  </a:lnTo>
                  <a:lnTo>
                    <a:pt x="0" y="133"/>
                  </a:lnTo>
                  <a:lnTo>
                    <a:pt x="0" y="136"/>
                  </a:lnTo>
                  <a:lnTo>
                    <a:pt x="0" y="138"/>
                  </a:lnTo>
                  <a:lnTo>
                    <a:pt x="2" y="142"/>
                  </a:lnTo>
                  <a:lnTo>
                    <a:pt x="3" y="144"/>
                  </a:lnTo>
                  <a:lnTo>
                    <a:pt x="5" y="146"/>
                  </a:lnTo>
                  <a:lnTo>
                    <a:pt x="7" y="148"/>
                  </a:lnTo>
                  <a:lnTo>
                    <a:pt x="9" y="150"/>
                  </a:lnTo>
                  <a:lnTo>
                    <a:pt x="12" y="150"/>
                  </a:lnTo>
                  <a:lnTo>
                    <a:pt x="15" y="151"/>
                  </a:lnTo>
                  <a:lnTo>
                    <a:pt x="15" y="15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pic>
        <p:nvPicPr>
          <p:cNvPr id="10" name="Picture 9">
            <a:hlinkClick r:id="rId3"/>
            <a:extLst>
              <a:ext uri="{FF2B5EF4-FFF2-40B4-BE49-F238E27FC236}">
                <a16:creationId xmlns:a16="http://schemas.microsoft.com/office/drawing/2014/main" id="{D7D6377A-A12B-4809-B24A-008F2A7B6DE7}"/>
              </a:ext>
              <a:ext uri="{C183D7F6-B498-43B3-948B-1728B52AA6E4}">
                <adec:decorative xmlns:adec="http://schemas.microsoft.com/office/drawing/2017/decorative" val="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302087" y="6283517"/>
            <a:ext cx="3868537" cy="518684"/>
          </a:xfrm>
          <a:prstGeom prst="rect">
            <a:avLst/>
          </a:prstGeom>
          <a:effectLst/>
        </p:spPr>
      </p:pic>
      <p:sp>
        <p:nvSpPr>
          <p:cNvPr id="3" name="Diamond 2">
            <a:extLst>
              <a:ext uri="{FF2B5EF4-FFF2-40B4-BE49-F238E27FC236}">
                <a16:creationId xmlns:a16="http://schemas.microsoft.com/office/drawing/2014/main" id="{92153EBB-82A5-9BA1-197A-A3EC871DC54C}"/>
              </a:ext>
              <a:ext uri="{C183D7F6-B498-43B3-948B-1728B52AA6E4}">
                <adec:decorative xmlns:adec="http://schemas.microsoft.com/office/drawing/2017/decorative" val="1"/>
              </a:ext>
            </a:extLst>
          </p:cNvPr>
          <p:cNvSpPr/>
          <p:nvPr/>
        </p:nvSpPr>
        <p:spPr>
          <a:xfrm>
            <a:off x="7687663" y="574482"/>
            <a:ext cx="3069302" cy="2967004"/>
          </a:xfrm>
          <a:prstGeom prst="diamond">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Google Shape;105;p3">
            <a:extLst>
              <a:ext uri="{FF2B5EF4-FFF2-40B4-BE49-F238E27FC236}">
                <a16:creationId xmlns:a16="http://schemas.microsoft.com/office/drawing/2014/main" id="{01BC8B57-F09D-C339-426B-70F1CFF51E55}"/>
              </a:ext>
            </a:extLst>
          </p:cNvPr>
          <p:cNvSpPr txBox="1"/>
          <p:nvPr/>
        </p:nvSpPr>
        <p:spPr>
          <a:xfrm>
            <a:off x="178903" y="1264965"/>
            <a:ext cx="3654150" cy="584735"/>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80000"/>
              </a:lnSpc>
              <a:spcBef>
                <a:spcPts val="0"/>
              </a:spcBef>
              <a:spcAft>
                <a:spcPts val="0"/>
              </a:spcAft>
              <a:buClr>
                <a:srgbClr val="FF0000"/>
              </a:buClr>
              <a:buSzPts val="3200"/>
              <a:buFont typeface="Lato Black"/>
              <a:buNone/>
            </a:pPr>
            <a:r>
              <a:rPr lang="en-IN" sz="4000" b="1" i="0" u="sng" strike="noStrike" cap="none" dirty="0">
                <a:solidFill>
                  <a:srgbClr val="92D050"/>
                </a:solidFill>
                <a:effectLst>
                  <a:outerShdw blurRad="38100" dist="38100" dir="2700000" algn="tl">
                    <a:srgbClr val="000000">
                      <a:alpha val="43137"/>
                    </a:srgbClr>
                  </a:outerShdw>
                </a:effectLst>
                <a:latin typeface="Lato Black"/>
                <a:ea typeface="Lato Black"/>
                <a:cs typeface="Lato Black"/>
                <a:sym typeface="Lato Black"/>
              </a:rPr>
              <a:t>About</a:t>
            </a:r>
            <a:r>
              <a:rPr lang="en-IN" sz="4000" i="0" strike="noStrike" cap="none" dirty="0">
                <a:solidFill>
                  <a:srgbClr val="92D050"/>
                </a:solidFill>
                <a:latin typeface="Lato Black"/>
                <a:ea typeface="Lato Black"/>
                <a:cs typeface="Lato Black"/>
                <a:sym typeface="Lato Black"/>
              </a:rPr>
              <a:t> </a:t>
            </a:r>
            <a:r>
              <a:rPr lang="en-IN" sz="4000" b="1" i="0" u="sng" strike="noStrike" cap="none" dirty="0">
                <a:solidFill>
                  <a:srgbClr val="92D050"/>
                </a:solidFill>
                <a:effectLst>
                  <a:outerShdw blurRad="38100" dist="38100" dir="2700000" algn="tl">
                    <a:srgbClr val="000000">
                      <a:alpha val="43137"/>
                    </a:srgbClr>
                  </a:outerShdw>
                </a:effectLst>
                <a:latin typeface="Lato Black"/>
                <a:ea typeface="Lato Black"/>
                <a:cs typeface="Lato Black"/>
                <a:sym typeface="Lato Black"/>
              </a:rPr>
              <a:t>me </a:t>
            </a:r>
            <a:r>
              <a:rPr lang="en-IN" sz="4000" b="0" i="0" u="none" strike="noStrike" cap="none" dirty="0">
                <a:solidFill>
                  <a:srgbClr val="92D050"/>
                </a:solidFill>
                <a:latin typeface="Lato Black"/>
                <a:ea typeface="Lato Black"/>
                <a:cs typeface="Lato Black"/>
                <a:sym typeface="Lato Black"/>
              </a:rPr>
              <a:t>:</a:t>
            </a:r>
            <a:endParaRPr sz="2400" b="0" i="0" u="none" strike="noStrike" cap="none" dirty="0">
              <a:solidFill>
                <a:srgbClr val="92D050"/>
              </a:solidFill>
              <a:latin typeface="Calibri"/>
              <a:ea typeface="Calibri"/>
              <a:cs typeface="Calibri"/>
              <a:sym typeface="Calibri"/>
            </a:endParaRPr>
          </a:p>
        </p:txBody>
      </p:sp>
      <p:sp>
        <p:nvSpPr>
          <p:cNvPr id="16" name="Google Shape;104;p3">
            <a:extLst>
              <a:ext uri="{FF2B5EF4-FFF2-40B4-BE49-F238E27FC236}">
                <a16:creationId xmlns:a16="http://schemas.microsoft.com/office/drawing/2014/main" id="{62B7B36F-33D2-72F4-2208-93F1324C0AAD}"/>
              </a:ext>
            </a:extLst>
          </p:cNvPr>
          <p:cNvSpPr txBox="1"/>
          <p:nvPr/>
        </p:nvSpPr>
        <p:spPr>
          <a:xfrm>
            <a:off x="22157" y="1991717"/>
            <a:ext cx="8302087" cy="2092840"/>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14350" marR="0" lvl="0" indent="-514350" algn="l" rtl="0">
              <a:spcBef>
                <a:spcPts val="0"/>
              </a:spcBef>
              <a:spcAft>
                <a:spcPts val="0"/>
              </a:spcAft>
              <a:buClr>
                <a:schemeClr val="bg1"/>
              </a:buClr>
              <a:buSzPct val="100000"/>
              <a:buFont typeface="Wingdings" panose="05000000000000000000" pitchFamily="2" charset="2"/>
              <a:buChar char="Ø"/>
            </a:pPr>
            <a:r>
              <a:rPr lang="en-US" sz="2600" b="1" i="0" u="sng" strike="noStrike" cap="none" dirty="0">
                <a:solidFill>
                  <a:srgbClr val="92D050"/>
                </a:solidFill>
                <a:effectLst>
                  <a:outerShdw blurRad="38100" dist="38100" dir="2700000" algn="tl">
                    <a:srgbClr val="000000">
                      <a:alpha val="43137"/>
                    </a:srgbClr>
                  </a:outerShdw>
                </a:effectLst>
                <a:latin typeface="Goudy Old Style" panose="02020502050305020303" pitchFamily="18" charset="0"/>
                <a:ea typeface="Calibri"/>
                <a:cs typeface="Calibri"/>
                <a:sym typeface="Calibri"/>
              </a:rPr>
              <a:t>Background</a:t>
            </a:r>
            <a:r>
              <a:rPr lang="en-US" sz="2600" b="1" i="0" u="none" strike="noStrike" cap="none" dirty="0">
                <a:solidFill>
                  <a:srgbClr val="92D050"/>
                </a:solidFill>
                <a:effectLst>
                  <a:outerShdw blurRad="38100" dist="38100" dir="2700000" algn="tl">
                    <a:srgbClr val="000000">
                      <a:alpha val="43137"/>
                    </a:srgbClr>
                  </a:outerShdw>
                </a:effectLst>
                <a:latin typeface="Goudy Old Style" panose="02020502050305020303" pitchFamily="18" charset="0"/>
                <a:ea typeface="Calibri"/>
                <a:cs typeface="Calibri"/>
                <a:sym typeface="Calibri"/>
              </a:rPr>
              <a:t> ? </a:t>
            </a:r>
            <a:r>
              <a:rPr lang="en-US" sz="2600" b="1" i="0" u="sng" strike="noStrike" cap="none" dirty="0">
                <a:solidFill>
                  <a:srgbClr val="92D050"/>
                </a:solidFill>
                <a:effectLst>
                  <a:outerShdw blurRad="38100" dist="38100" dir="2700000" algn="tl">
                    <a:srgbClr val="000000">
                      <a:alpha val="43137"/>
                    </a:srgbClr>
                  </a:outerShdw>
                </a:effectLst>
                <a:latin typeface="Goudy Old Style" panose="02020502050305020303" pitchFamily="18" charset="0"/>
                <a:ea typeface="Calibri"/>
                <a:cs typeface="Calibri"/>
                <a:sym typeface="Calibri"/>
              </a:rPr>
              <a:t>(B-tech or M-tech) </a:t>
            </a:r>
            <a:r>
              <a:rPr lang="en-US" sz="2600" b="1" i="0" u="none" strike="noStrike" cap="none" dirty="0">
                <a:solidFill>
                  <a:srgbClr val="92D050"/>
                </a:solidFill>
                <a:effectLst>
                  <a:outerShdw blurRad="38100" dist="38100" dir="2700000" algn="tl">
                    <a:srgbClr val="000000">
                      <a:alpha val="43137"/>
                    </a:srgbClr>
                  </a:outerShdw>
                </a:effectLst>
                <a:latin typeface="Goudy Old Style" panose="02020502050305020303" pitchFamily="18" charset="0"/>
                <a:ea typeface="Calibri"/>
                <a:cs typeface="Calibri"/>
                <a:sym typeface="Calibri"/>
              </a:rPr>
              <a:t>: </a:t>
            </a:r>
            <a:r>
              <a:rPr lang="en-IN" sz="2600" b="1" i="0" dirty="0">
                <a:solidFill>
                  <a:srgbClr val="92D050"/>
                </a:solidFill>
                <a:effectLst>
                  <a:outerShdw blurRad="38100" dist="38100" dir="2700000" algn="tl">
                    <a:srgbClr val="000000">
                      <a:alpha val="43137"/>
                    </a:srgbClr>
                  </a:outerShdw>
                </a:effectLst>
                <a:latin typeface="Goudy Old Style" panose="02020502050305020303" pitchFamily="18" charset="0"/>
              </a:rPr>
              <a:t> </a:t>
            </a:r>
            <a:r>
              <a:rPr lang="en-IN" sz="2600" b="1" i="0" dirty="0">
                <a:solidFill>
                  <a:schemeClr val="bg1">
                    <a:lumMod val="95000"/>
                  </a:schemeClr>
                </a:solidFill>
                <a:effectLst>
                  <a:outerShdw blurRad="38100" dist="38100" dir="2700000" algn="tl">
                    <a:srgbClr val="000000">
                      <a:alpha val="43137"/>
                    </a:srgbClr>
                  </a:outerShdw>
                </a:effectLst>
                <a:latin typeface="Goudy Old Style" panose="02020502050305020303" pitchFamily="18" charset="0"/>
              </a:rPr>
              <a:t>Madhavi ( BSc(COMPUTERS)), Data Science Course </a:t>
            </a:r>
            <a:endParaRPr lang="en-US" sz="2600" b="1" i="0" u="none" strike="noStrike" cap="none" dirty="0">
              <a:solidFill>
                <a:schemeClr val="bg1">
                  <a:lumMod val="95000"/>
                </a:schemeClr>
              </a:solidFill>
              <a:effectLst>
                <a:outerShdw blurRad="38100" dist="38100" dir="2700000" algn="tl">
                  <a:srgbClr val="000000">
                    <a:alpha val="43137"/>
                  </a:srgbClr>
                </a:outerShdw>
              </a:effectLst>
              <a:latin typeface="Goudy Old Style" panose="02020502050305020303" pitchFamily="18" charset="0"/>
              <a:ea typeface="Calibri"/>
              <a:cs typeface="Calibri"/>
              <a:sym typeface="Calibri"/>
            </a:endParaRPr>
          </a:p>
          <a:p>
            <a:pPr marL="514350" lvl="0" indent="-514350">
              <a:buClr>
                <a:schemeClr val="bg1"/>
              </a:buClr>
              <a:buSzPct val="100000"/>
              <a:buFont typeface="Wingdings" panose="05000000000000000000" pitchFamily="2" charset="2"/>
              <a:buChar char="Ø"/>
            </a:pPr>
            <a:r>
              <a:rPr lang="en-US" sz="2600" b="1" i="0" u="sng" strike="noStrike" cap="none" dirty="0">
                <a:solidFill>
                  <a:srgbClr val="92D050"/>
                </a:solidFill>
                <a:effectLst>
                  <a:outerShdw blurRad="38100" dist="38100" dir="2700000" algn="tl">
                    <a:srgbClr val="000000">
                      <a:alpha val="43137"/>
                    </a:srgbClr>
                  </a:outerShdw>
                </a:effectLst>
                <a:latin typeface="Goudy Old Style" panose="02020502050305020303" pitchFamily="18" charset="0"/>
                <a:ea typeface="Calibri"/>
                <a:cs typeface="Calibri"/>
                <a:sym typeface="Calibri"/>
              </a:rPr>
              <a:t>Why you want to learn</a:t>
            </a:r>
            <a:r>
              <a:rPr lang="en-US" sz="2600" b="1" i="0" u="none" strike="noStrike" cap="none" dirty="0">
                <a:solidFill>
                  <a:srgbClr val="92D050"/>
                </a:solidFill>
                <a:effectLst>
                  <a:outerShdw blurRad="38100" dist="38100" dir="2700000" algn="tl">
                    <a:srgbClr val="000000">
                      <a:alpha val="43137"/>
                    </a:srgbClr>
                  </a:outerShdw>
                </a:effectLst>
                <a:latin typeface="Goudy Old Style" panose="02020502050305020303" pitchFamily="18" charset="0"/>
                <a:ea typeface="Calibri"/>
                <a:cs typeface="Calibri"/>
                <a:sym typeface="Calibri"/>
              </a:rPr>
              <a:t> </a:t>
            </a:r>
            <a:r>
              <a:rPr lang="en-US" sz="2600" b="1" i="0" u="sng" strike="noStrike" cap="none" dirty="0">
                <a:solidFill>
                  <a:srgbClr val="92D050"/>
                </a:solidFill>
                <a:effectLst>
                  <a:outerShdw blurRad="38100" dist="38100" dir="2700000" algn="tl">
                    <a:srgbClr val="000000">
                      <a:alpha val="43137"/>
                    </a:srgbClr>
                  </a:outerShdw>
                </a:effectLst>
                <a:latin typeface="Goudy Old Style" panose="02020502050305020303" pitchFamily="18" charset="0"/>
                <a:ea typeface="Calibri"/>
                <a:cs typeface="Calibri"/>
                <a:sym typeface="Calibri"/>
              </a:rPr>
              <a:t>Data Science </a:t>
            </a:r>
            <a:r>
              <a:rPr lang="en-US" sz="2600" b="1" i="0" u="none" strike="noStrike" cap="none" dirty="0">
                <a:solidFill>
                  <a:srgbClr val="92D050"/>
                </a:solidFill>
                <a:effectLst>
                  <a:outerShdw blurRad="38100" dist="38100" dir="2700000" algn="tl">
                    <a:srgbClr val="000000">
                      <a:alpha val="43137"/>
                    </a:srgbClr>
                  </a:outerShdw>
                </a:effectLst>
                <a:latin typeface="Goudy Old Style" panose="02020502050305020303" pitchFamily="18" charset="0"/>
                <a:ea typeface="Calibri"/>
                <a:cs typeface="Calibri"/>
                <a:sym typeface="Calibri"/>
              </a:rPr>
              <a:t>: </a:t>
            </a:r>
            <a:r>
              <a:rPr lang="en-IN" sz="2600" b="1" i="0" dirty="0">
                <a:solidFill>
                  <a:srgbClr val="92D050"/>
                </a:solidFill>
                <a:effectLst>
                  <a:outerShdw blurRad="38100" dist="38100" dir="2700000" algn="tl">
                    <a:srgbClr val="000000">
                      <a:alpha val="43137"/>
                    </a:srgbClr>
                  </a:outerShdw>
                </a:effectLst>
                <a:latin typeface="Goudy Old Style" panose="02020502050305020303" pitchFamily="18" charset="0"/>
              </a:rPr>
              <a:t> </a:t>
            </a:r>
            <a:r>
              <a:rPr lang="en-US" sz="2600" b="1" dirty="0">
                <a:solidFill>
                  <a:schemeClr val="bg1">
                    <a:lumMod val="95000"/>
                  </a:schemeClr>
                </a:solidFill>
                <a:effectLst>
                  <a:outerShdw blurRad="38100" dist="38100" dir="2700000" algn="tl">
                    <a:srgbClr val="000000">
                      <a:alpha val="43137"/>
                    </a:srgbClr>
                  </a:outerShdw>
                </a:effectLst>
                <a:latin typeface="Goudy Old Style" panose="02020502050305020303" pitchFamily="18" charset="0"/>
                <a:cs typeface="Calibri" panose="020F0502020204030204"/>
                <a:sym typeface="Calibri" panose="020F0502020204030204"/>
              </a:rPr>
              <a:t>For FUTURE GROWTH</a:t>
            </a:r>
            <a:r>
              <a:rPr lang="en-US" sz="2600" b="1" dirty="0">
                <a:solidFill>
                  <a:schemeClr val="bg1">
                    <a:lumMod val="95000"/>
                  </a:schemeClr>
                </a:solidFill>
                <a:effectLst>
                  <a:outerShdw blurRad="38100" dist="38100" dir="2700000" algn="tl">
                    <a:srgbClr val="000000">
                      <a:alpha val="43137"/>
                    </a:srgbClr>
                  </a:outerShdw>
                </a:effectLst>
                <a:latin typeface="Goudy Old Style" panose="02020502050305020303" pitchFamily="18" charset="0"/>
              </a:rPr>
              <a:t>, </a:t>
            </a:r>
            <a:r>
              <a:rPr lang="en-US" sz="2600" b="1" dirty="0">
                <a:solidFill>
                  <a:schemeClr val="bg1">
                    <a:lumMod val="95000"/>
                  </a:schemeClr>
                </a:solidFill>
                <a:effectLst>
                  <a:outerShdw blurRad="38100" dist="38100" dir="2700000" algn="tl">
                    <a:srgbClr val="000000">
                      <a:alpha val="43137"/>
                    </a:srgbClr>
                  </a:outerShdw>
                </a:effectLst>
                <a:latin typeface="Goudy Old Style" panose="02020502050305020303" pitchFamily="18" charset="0"/>
                <a:ea typeface="Calibri" panose="020F0502020204030204"/>
                <a:cs typeface="Calibri" panose="020F0502020204030204"/>
                <a:sym typeface="Calibri" panose="020F0502020204030204"/>
              </a:rPr>
              <a:t>To get better CAREER OPPORTUNITIES</a:t>
            </a:r>
            <a:endParaRPr lang="en-US" sz="2600" b="1" i="0" u="none" strike="noStrike" cap="none" dirty="0">
              <a:solidFill>
                <a:schemeClr val="bg1">
                  <a:lumMod val="95000"/>
                </a:schemeClr>
              </a:solidFill>
              <a:effectLst>
                <a:outerShdw blurRad="38100" dist="38100" dir="2700000" algn="tl">
                  <a:srgbClr val="000000">
                    <a:alpha val="43137"/>
                  </a:srgbClr>
                </a:outerShdw>
              </a:effectLst>
              <a:latin typeface="Goudy Old Style" panose="02020502050305020303" pitchFamily="18" charset="0"/>
              <a:ea typeface="Calibri"/>
              <a:cs typeface="Calibri"/>
              <a:sym typeface="Calibri"/>
            </a:endParaRPr>
          </a:p>
          <a:p>
            <a:pPr marL="514350" marR="0" lvl="0" indent="-514350" algn="l" rtl="0">
              <a:spcBef>
                <a:spcPts val="0"/>
              </a:spcBef>
              <a:spcAft>
                <a:spcPts val="0"/>
              </a:spcAft>
              <a:buClr>
                <a:schemeClr val="bg1"/>
              </a:buClr>
              <a:buSzPct val="100000"/>
              <a:buFont typeface="Wingdings" panose="05000000000000000000" pitchFamily="2" charset="2"/>
              <a:buChar char="Ø"/>
            </a:pPr>
            <a:r>
              <a:rPr lang="en-US" sz="2600" b="1" i="0" u="sng" strike="noStrike" cap="none" dirty="0">
                <a:solidFill>
                  <a:srgbClr val="92D050"/>
                </a:solidFill>
                <a:effectLst>
                  <a:outerShdw blurRad="38100" dist="38100" dir="2700000" algn="tl">
                    <a:srgbClr val="000000">
                      <a:alpha val="43137"/>
                    </a:srgbClr>
                  </a:outerShdw>
                </a:effectLst>
                <a:latin typeface="Goudy Old Style" panose="02020502050305020303" pitchFamily="18" charset="0"/>
                <a:ea typeface="Calibri"/>
                <a:cs typeface="Calibri"/>
                <a:sym typeface="Calibri"/>
              </a:rPr>
              <a:t>Any work experience </a:t>
            </a:r>
            <a:r>
              <a:rPr lang="en-US" sz="2600" b="1" i="0" u="none" strike="noStrike" cap="none" dirty="0">
                <a:solidFill>
                  <a:srgbClr val="92D050"/>
                </a:solidFill>
                <a:effectLst>
                  <a:outerShdw blurRad="38100" dist="38100" dir="2700000" algn="tl">
                    <a:srgbClr val="000000">
                      <a:alpha val="43137"/>
                    </a:srgbClr>
                  </a:outerShdw>
                </a:effectLst>
                <a:latin typeface="Goudy Old Style" panose="02020502050305020303" pitchFamily="18" charset="0"/>
                <a:ea typeface="Calibri"/>
                <a:cs typeface="Calibri"/>
                <a:sym typeface="Calibri"/>
              </a:rPr>
              <a:t>: </a:t>
            </a:r>
            <a:r>
              <a:rPr lang="en-US" sz="2600" b="1" dirty="0">
                <a:solidFill>
                  <a:schemeClr val="bg1">
                    <a:lumMod val="95000"/>
                  </a:schemeClr>
                </a:solidFill>
                <a:effectLst>
                  <a:outerShdw blurRad="38100" dist="38100" dir="2700000" algn="tl">
                    <a:srgbClr val="000000">
                      <a:alpha val="43137"/>
                    </a:srgbClr>
                  </a:outerShdw>
                </a:effectLst>
                <a:latin typeface="Goudy Old Style" panose="02020502050305020303" pitchFamily="18" charset="0"/>
                <a:ea typeface="Calibri"/>
                <a:cs typeface="Calibri"/>
                <a:sym typeface="Calibri"/>
              </a:rPr>
              <a:t>Fresher</a:t>
            </a:r>
            <a:endParaRPr lang="en-US" sz="2600" b="1" i="0" u="none" strike="noStrike" cap="none" dirty="0">
              <a:solidFill>
                <a:schemeClr val="bg1">
                  <a:lumMod val="95000"/>
                </a:schemeClr>
              </a:solidFill>
              <a:effectLst>
                <a:outerShdw blurRad="38100" dist="38100" dir="2700000" algn="tl">
                  <a:srgbClr val="000000">
                    <a:alpha val="43137"/>
                  </a:srgbClr>
                </a:outerShdw>
              </a:effectLst>
              <a:latin typeface="Goudy Old Style" panose="02020502050305020303" pitchFamily="18" charset="0"/>
              <a:ea typeface="Calibri"/>
              <a:cs typeface="Calibri"/>
              <a:sym typeface="Calibri"/>
            </a:endParaRPr>
          </a:p>
        </p:txBody>
      </p:sp>
      <p:sp>
        <p:nvSpPr>
          <p:cNvPr id="17" name="TextBox 36">
            <a:extLst>
              <a:ext uri="{FF2B5EF4-FFF2-40B4-BE49-F238E27FC236}">
                <a16:creationId xmlns:a16="http://schemas.microsoft.com/office/drawing/2014/main" id="{A48E1ED7-0EFB-58A8-12A1-DAE6A897A6EB}"/>
              </a:ext>
            </a:extLst>
          </p:cNvPr>
          <p:cNvSpPr txBox="1"/>
          <p:nvPr/>
        </p:nvSpPr>
        <p:spPr>
          <a:xfrm>
            <a:off x="0" y="4701247"/>
            <a:ext cx="6840565" cy="461665"/>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42900" indent="-342900">
              <a:buClr>
                <a:schemeClr val="bg1"/>
              </a:buClr>
              <a:buFont typeface="Wingdings" panose="05000000000000000000" pitchFamily="2" charset="2"/>
              <a:buChar char="ü"/>
            </a:pPr>
            <a:r>
              <a:rPr lang="en-US" sz="2400" b="1" dirty="0">
                <a:solidFill>
                  <a:srgbClr val="92D050"/>
                </a:solidFill>
                <a:latin typeface="Goudy Old Style" panose="02020502050305020303" pitchFamily="18" charset="0"/>
                <a:ea typeface="Calibri" panose="020F0502020204030204"/>
                <a:cs typeface="Calibri" panose="020F0502020204030204"/>
                <a:sym typeface="Calibri" panose="020F0502020204030204"/>
              </a:rPr>
              <a:t>Share your LinkedIn and GitHub profile URLs</a:t>
            </a:r>
            <a:r>
              <a:rPr lang="en-IN" sz="2400" b="1" dirty="0">
                <a:solidFill>
                  <a:srgbClr val="92D050"/>
                </a:solidFill>
                <a:latin typeface="Goudy Old Style" panose="02020502050305020303" pitchFamily="18" charset="0"/>
                <a:ea typeface="Calibri" panose="020F0502020204030204"/>
                <a:cs typeface="Calibri" panose="020F0502020204030204"/>
                <a:sym typeface="Calibri" panose="020F0502020204030204"/>
              </a:rPr>
              <a:t> :</a:t>
            </a:r>
            <a:endParaRPr lang="en-US" sz="2400" b="1" dirty="0">
              <a:solidFill>
                <a:srgbClr val="92D050"/>
              </a:solidFill>
              <a:latin typeface="Goudy Old Style" panose="02020502050305020303" pitchFamily="18" charset="0"/>
              <a:ea typeface="Calibri" panose="020F0502020204030204"/>
              <a:cs typeface="Calibri" panose="020F0502020204030204"/>
              <a:sym typeface="Calibri" panose="020F0502020204030204"/>
            </a:endParaRPr>
          </a:p>
        </p:txBody>
      </p:sp>
      <p:pic>
        <p:nvPicPr>
          <p:cNvPr id="18" name="Picture 17">
            <a:hlinkClick r:id="rId5"/>
            <a:extLst>
              <a:ext uri="{FF2B5EF4-FFF2-40B4-BE49-F238E27FC236}">
                <a16:creationId xmlns:a16="http://schemas.microsoft.com/office/drawing/2014/main" id="{823D1873-4FB1-23CF-BC54-7783007883E1}"/>
              </a:ext>
            </a:extLst>
          </p:cNvPr>
          <p:cNvPicPr>
            <a:picLocks noChangeAspect="1"/>
          </p:cNvPicPr>
          <p:nvPr/>
        </p:nvPicPr>
        <p:blipFill rotWithShape="1">
          <a:blip r:embed="rId6"/>
          <a:srcRect t="12500" b="15158"/>
          <a:stretch/>
        </p:blipFill>
        <p:spPr>
          <a:xfrm>
            <a:off x="3051255" y="5474266"/>
            <a:ext cx="553631" cy="549267"/>
          </a:xfrm>
          <a:prstGeom prst="rect">
            <a:avLst/>
          </a:prstGeom>
        </p:spPr>
      </p:pic>
      <p:pic>
        <p:nvPicPr>
          <p:cNvPr id="19" name="Picture 18">
            <a:hlinkClick r:id="rId7"/>
            <a:extLst>
              <a:ext uri="{FF2B5EF4-FFF2-40B4-BE49-F238E27FC236}">
                <a16:creationId xmlns:a16="http://schemas.microsoft.com/office/drawing/2014/main" id="{89BC70A3-2B75-DAC7-0066-C22DA91056A3}"/>
              </a:ext>
            </a:extLst>
          </p:cNvPr>
          <p:cNvPicPr>
            <a:picLocks noChangeAspect="1"/>
          </p:cNvPicPr>
          <p:nvPr/>
        </p:nvPicPr>
        <p:blipFill rotWithShape="1">
          <a:blip r:embed="rId8"/>
          <a:srcRect t="10108" r="11719" b="10254"/>
          <a:stretch/>
        </p:blipFill>
        <p:spPr>
          <a:xfrm>
            <a:off x="1200493" y="5469533"/>
            <a:ext cx="511766" cy="554000"/>
          </a:xfrm>
          <a:prstGeom prst="rect">
            <a:avLst/>
          </a:prstGeom>
        </p:spPr>
      </p:pic>
      <p:sp>
        <p:nvSpPr>
          <p:cNvPr id="21" name="TextBox 59">
            <a:extLst>
              <a:ext uri="{FF2B5EF4-FFF2-40B4-BE49-F238E27FC236}">
                <a16:creationId xmlns:a16="http://schemas.microsoft.com/office/drawing/2014/main" id="{8DCCB975-AFA7-111C-11FC-216B753C8083}"/>
              </a:ext>
            </a:extLst>
          </p:cNvPr>
          <p:cNvSpPr txBox="1"/>
          <p:nvPr/>
        </p:nvSpPr>
        <p:spPr>
          <a:xfrm>
            <a:off x="523384" y="6319179"/>
            <a:ext cx="5124361" cy="338554"/>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1600" b="0" i="0" u="none" strike="noStrike" kern="0" cap="none" spc="0" normalizeH="0" baseline="0" noProof="0" dirty="0">
                <a:ln>
                  <a:noFill/>
                </a:ln>
                <a:solidFill>
                  <a:srgbClr val="FFC000"/>
                </a:solidFill>
                <a:effectLst/>
                <a:uLnTx/>
                <a:uFillTx/>
                <a:latin typeface="Arial"/>
                <a:cs typeface="Arial"/>
                <a:sym typeface="Arial"/>
              </a:rPr>
              <a:t>Note : Links are available in hyperlink to above logos</a:t>
            </a:r>
          </a:p>
        </p:txBody>
      </p:sp>
      <p:pic>
        <p:nvPicPr>
          <p:cNvPr id="23" name="Picture 22">
            <a:extLst>
              <a:ext uri="{FF2B5EF4-FFF2-40B4-BE49-F238E27FC236}">
                <a16:creationId xmlns:a16="http://schemas.microsoft.com/office/drawing/2014/main" id="{4CB0DED1-F53A-8006-1953-B06348CBA91D}"/>
              </a:ext>
            </a:extLst>
          </p:cNvPr>
          <p:cNvPicPr>
            <a:picLocks noChangeAspect="1"/>
          </p:cNvPicPr>
          <p:nvPr/>
        </p:nvPicPr>
        <p:blipFill>
          <a:blip r:embed="rId9"/>
          <a:stretch>
            <a:fillRect/>
          </a:stretch>
        </p:blipFill>
        <p:spPr>
          <a:xfrm>
            <a:off x="8889116" y="5400989"/>
            <a:ext cx="3064282" cy="695819"/>
          </a:xfrm>
          <a:prstGeom prst="rect">
            <a:avLst/>
          </a:prstGeom>
        </p:spPr>
      </p:pic>
    </p:spTree>
    <p:extLst>
      <p:ext uri="{BB962C8B-B14F-4D97-AF65-F5344CB8AC3E}">
        <p14:creationId xmlns:p14="http://schemas.microsoft.com/office/powerpoint/2010/main" val="23878490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hidden="1">
            <a:extLst>
              <a:ext uri="{FF2B5EF4-FFF2-40B4-BE49-F238E27FC236}">
                <a16:creationId xmlns:a16="http://schemas.microsoft.com/office/drawing/2014/main" id="{9FDB6406-0CDB-4213-A1B6-DE47D953FED3}"/>
              </a:ext>
            </a:extLst>
          </p:cNvPr>
          <p:cNvSpPr>
            <a:spLocks noGrp="1"/>
          </p:cNvSpPr>
          <p:nvPr>
            <p:ph type="title" idx="4294967295"/>
          </p:nvPr>
        </p:nvSpPr>
        <p:spPr>
          <a:xfrm>
            <a:off x="0" y="365125"/>
            <a:ext cx="10515600" cy="1325563"/>
          </a:xfrm>
        </p:spPr>
        <p:txBody>
          <a:bodyPr/>
          <a:lstStyle/>
          <a:p>
            <a:r>
              <a:rPr lang="en-US" dirty="0"/>
              <a:t>Project analysis slide 3</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7808259" y="522898"/>
            <a:ext cx="4383741"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15153" y="261932"/>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Project Details</a:t>
            </a:r>
            <a:br>
              <a:rPr lang="en-US" sz="2800" dirty="0">
                <a:solidFill>
                  <a:schemeClr val="tx1">
                    <a:lumMod val="75000"/>
                    <a:lumOff val="25000"/>
                  </a:schemeClr>
                </a:solidFill>
              </a:rPr>
            </a:b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4356847"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2" name="Trapezoid 1">
            <a:extLst>
              <a:ext uri="{FF2B5EF4-FFF2-40B4-BE49-F238E27FC236}">
                <a16:creationId xmlns:a16="http://schemas.microsoft.com/office/drawing/2014/main" id="{5B804E9F-B6B5-41F9-9B63-9AF435FDC2B7}"/>
              </a:ext>
              <a:ext uri="{C183D7F6-B498-43B3-948B-1728B52AA6E4}">
                <adec:decorative xmlns:adec="http://schemas.microsoft.com/office/drawing/2017/decorative" val="1"/>
              </a:ext>
            </a:extLst>
          </p:cNvPr>
          <p:cNvSpPr/>
          <p:nvPr/>
        </p:nvSpPr>
        <p:spPr>
          <a:xfrm rot="5400000">
            <a:off x="-1358799" y="2439611"/>
            <a:ext cx="5812205" cy="2461206"/>
          </a:xfrm>
          <a:prstGeom prst="trapezoid">
            <a:avLst>
              <a:gd name="adj" fmla="val 30099"/>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Trapezoid 42">
            <a:extLst>
              <a:ext uri="{FF2B5EF4-FFF2-40B4-BE49-F238E27FC236}">
                <a16:creationId xmlns:a16="http://schemas.microsoft.com/office/drawing/2014/main" id="{0092C447-C8E1-4B12-B012-E6D21CBB1FBE}"/>
              </a:ext>
              <a:ext uri="{C183D7F6-B498-43B3-948B-1728B52AA6E4}">
                <adec:decorative xmlns:adec="http://schemas.microsoft.com/office/drawing/2017/decorative" val="1"/>
              </a:ext>
            </a:extLst>
          </p:cNvPr>
          <p:cNvSpPr/>
          <p:nvPr/>
        </p:nvSpPr>
        <p:spPr>
          <a:xfrm rot="5400000">
            <a:off x="3927931" y="506558"/>
            <a:ext cx="4336142" cy="6378283"/>
          </a:xfrm>
          <a:prstGeom prst="trapezoid">
            <a:avLst>
              <a:gd name="adj" fmla="val 0"/>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Trapezoid 45">
            <a:extLst>
              <a:ext uri="{FF2B5EF4-FFF2-40B4-BE49-F238E27FC236}">
                <a16:creationId xmlns:a16="http://schemas.microsoft.com/office/drawing/2014/main" id="{89DA262E-0502-4E65-8ABA-E063880EAC4C}"/>
              </a:ext>
              <a:ext uri="{C183D7F6-B498-43B3-948B-1728B52AA6E4}">
                <adec:decorative xmlns:adec="http://schemas.microsoft.com/office/drawing/2017/decorative" val="1"/>
              </a:ext>
            </a:extLst>
          </p:cNvPr>
          <p:cNvSpPr/>
          <p:nvPr/>
        </p:nvSpPr>
        <p:spPr>
          <a:xfrm rot="16200000">
            <a:off x="7819130" y="2435804"/>
            <a:ext cx="5629836" cy="2468822"/>
          </a:xfrm>
          <a:prstGeom prst="trapezoid">
            <a:avLst>
              <a:gd name="adj" fmla="val 27797"/>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3F19BFA5-D0CA-4CF0-8499-504D956B6563}"/>
              </a:ext>
            </a:extLst>
          </p:cNvPr>
          <p:cNvSpPr/>
          <p:nvPr/>
        </p:nvSpPr>
        <p:spPr>
          <a:xfrm>
            <a:off x="671775" y="2050012"/>
            <a:ext cx="1638286" cy="430887"/>
          </a:xfrm>
          <a:prstGeom prst="rect">
            <a:avLst/>
          </a:prstGeom>
        </p:spPr>
        <p:txBody>
          <a:bodyPr wrap="square" lIns="0" tIns="0" rIns="0" bIns="0">
            <a:spAutoFit/>
          </a:bodyPr>
          <a:lstStyle/>
          <a:p>
            <a:pPr algn="ctr"/>
            <a:r>
              <a:rPr lang="en-US" sz="2800" b="1" u="sng" dirty="0">
                <a:solidFill>
                  <a:schemeClr val="bg1"/>
                </a:solidFill>
                <a:effectLst>
                  <a:outerShdw blurRad="38100" dist="38100" dir="2700000" algn="tl">
                    <a:srgbClr val="000000">
                      <a:alpha val="43137"/>
                    </a:srgbClr>
                  </a:outerShdw>
                </a:effectLst>
              </a:rPr>
              <a:t>Objective</a:t>
            </a:r>
          </a:p>
        </p:txBody>
      </p:sp>
      <p:sp>
        <p:nvSpPr>
          <p:cNvPr id="47" name="Rectangle 46">
            <a:extLst>
              <a:ext uri="{FF2B5EF4-FFF2-40B4-BE49-F238E27FC236}">
                <a16:creationId xmlns:a16="http://schemas.microsoft.com/office/drawing/2014/main" id="{1751D31D-3535-411D-8BAC-95CCC90AB185}"/>
              </a:ext>
            </a:extLst>
          </p:cNvPr>
          <p:cNvSpPr/>
          <p:nvPr/>
        </p:nvSpPr>
        <p:spPr>
          <a:xfrm>
            <a:off x="3348222" y="1591100"/>
            <a:ext cx="1754281" cy="369332"/>
          </a:xfrm>
          <a:prstGeom prst="rect">
            <a:avLst/>
          </a:prstGeom>
        </p:spPr>
        <p:txBody>
          <a:bodyPr wrap="square" lIns="0" tIns="0" rIns="0" bIns="0">
            <a:spAutoFit/>
          </a:bodyPr>
          <a:lstStyle/>
          <a:p>
            <a:pPr algn="ctr"/>
            <a:r>
              <a:rPr lang="en-US" sz="2400" b="1" u="sng" dirty="0">
                <a:solidFill>
                  <a:schemeClr val="bg1"/>
                </a:solidFill>
                <a:effectLst>
                  <a:outerShdw blurRad="38100" dist="38100" dir="2700000" algn="tl">
                    <a:srgbClr val="000000">
                      <a:alpha val="43137"/>
                    </a:srgbClr>
                  </a:outerShdw>
                </a:effectLst>
              </a:rPr>
              <a:t>Task steps : </a:t>
            </a:r>
          </a:p>
        </p:txBody>
      </p:sp>
      <p:sp>
        <p:nvSpPr>
          <p:cNvPr id="51" name="Rectangle 50">
            <a:extLst>
              <a:ext uri="{FF2B5EF4-FFF2-40B4-BE49-F238E27FC236}">
                <a16:creationId xmlns:a16="http://schemas.microsoft.com/office/drawing/2014/main" id="{8AA18108-5B8B-4147-84A7-D30A16BEC4EA}"/>
              </a:ext>
            </a:extLst>
          </p:cNvPr>
          <p:cNvSpPr/>
          <p:nvPr/>
        </p:nvSpPr>
        <p:spPr>
          <a:xfrm>
            <a:off x="387541" y="2732245"/>
            <a:ext cx="2256437" cy="2970044"/>
          </a:xfrm>
          <a:prstGeom prst="rect">
            <a:avLst/>
          </a:prstGeom>
        </p:spPr>
        <p:txBody>
          <a:bodyPr wrap="square" lIns="0" tIns="0" rIns="0" bIns="0" anchor="t">
            <a:spAutoFit/>
          </a:bodyPr>
          <a:lstStyle/>
          <a:p>
            <a:pPr algn="ctr">
              <a:lnSpc>
                <a:spcPts val="1900"/>
              </a:lnSpc>
            </a:pPr>
            <a:r>
              <a:rPr lang="en-US" sz="2800" dirty="0">
                <a:solidFill>
                  <a:schemeClr val="bg1"/>
                </a:solidFill>
                <a:latin typeface="Centaur" panose="02030504050205020304" pitchFamily="18" charset="0"/>
                <a:cs typeface="Segoe UI" panose="020B0502040204020203" pitchFamily="34" charset="0"/>
              </a:rPr>
              <a:t>The objective of this task is to introduce you to MLflow for experiment tracking, model management, and reproducibility in machine learning projects for the Sentiment Analysis Project.</a:t>
            </a:r>
          </a:p>
        </p:txBody>
      </p:sp>
      <p:sp>
        <p:nvSpPr>
          <p:cNvPr id="52" name="Rectangle 51">
            <a:extLst>
              <a:ext uri="{FF2B5EF4-FFF2-40B4-BE49-F238E27FC236}">
                <a16:creationId xmlns:a16="http://schemas.microsoft.com/office/drawing/2014/main" id="{A8534162-B6E2-4579-9DAD-AD8DE07459BC}"/>
              </a:ext>
            </a:extLst>
          </p:cNvPr>
          <p:cNvSpPr/>
          <p:nvPr/>
        </p:nvSpPr>
        <p:spPr>
          <a:xfrm>
            <a:off x="3021352" y="2023904"/>
            <a:ext cx="6378284" cy="4401398"/>
          </a:xfrm>
          <a:prstGeom prst="rect">
            <a:avLst/>
          </a:prstGeom>
        </p:spPr>
        <p:txBody>
          <a:bodyPr wrap="square" lIns="0" tIns="0" rIns="0" bIns="0" anchor="t">
            <a:spAutoFit/>
          </a:bodyPr>
          <a:lstStyle/>
          <a:p>
            <a:pPr marL="342900" indent="-342900">
              <a:lnSpc>
                <a:spcPts val="1900"/>
              </a:lnSpc>
              <a:buFont typeface="+mj-lt"/>
              <a:buAutoNum type="arabicPeriod"/>
            </a:pPr>
            <a:r>
              <a:rPr lang="en-US" sz="2000" dirty="0">
                <a:solidFill>
                  <a:schemeClr val="bg1"/>
                </a:solidFill>
                <a:latin typeface="Centaur" panose="02030504050205020304" pitchFamily="18" charset="0"/>
                <a:cs typeface="Segoe UI" panose="020B0502040204020203" pitchFamily="34" charset="0"/>
              </a:rPr>
              <a:t>Integrate MLflow into your existing machine learning projects.</a:t>
            </a:r>
          </a:p>
          <a:p>
            <a:pPr marL="342900" indent="-342900">
              <a:lnSpc>
                <a:spcPts val="1900"/>
              </a:lnSpc>
              <a:buFont typeface="+mj-lt"/>
              <a:buAutoNum type="arabicPeriod"/>
            </a:pPr>
            <a:endParaRPr lang="en-US" sz="2000" dirty="0">
              <a:solidFill>
                <a:schemeClr val="bg1"/>
              </a:solidFill>
              <a:latin typeface="Centaur" panose="02030504050205020304" pitchFamily="18" charset="0"/>
              <a:cs typeface="Segoe UI" panose="020B0502040204020203" pitchFamily="34" charset="0"/>
            </a:endParaRPr>
          </a:p>
          <a:p>
            <a:pPr marL="342900" indent="-342900">
              <a:lnSpc>
                <a:spcPts val="1900"/>
              </a:lnSpc>
              <a:buFont typeface="+mj-lt"/>
              <a:buAutoNum type="arabicPeriod"/>
            </a:pPr>
            <a:r>
              <a:rPr lang="en-US" sz="2000" dirty="0">
                <a:solidFill>
                  <a:schemeClr val="bg1"/>
                </a:solidFill>
                <a:latin typeface="Centaur" panose="02030504050205020304" pitchFamily="18" charset="0"/>
                <a:cs typeface="Segoe UI" panose="020B0502040204020203" pitchFamily="34" charset="0"/>
              </a:rPr>
              <a:t>Train machine learning models while logging relevant information with MLflow.</a:t>
            </a:r>
          </a:p>
          <a:p>
            <a:pPr marL="342900" indent="-342900">
              <a:lnSpc>
                <a:spcPts val="1900"/>
              </a:lnSpc>
              <a:buFont typeface="+mj-lt"/>
              <a:buAutoNum type="arabicPeriod"/>
            </a:pPr>
            <a:endParaRPr lang="en-US" sz="2000" dirty="0">
              <a:solidFill>
                <a:schemeClr val="bg1"/>
              </a:solidFill>
              <a:latin typeface="Centaur" panose="02030504050205020304" pitchFamily="18" charset="0"/>
              <a:cs typeface="Segoe UI" panose="020B0502040204020203" pitchFamily="34" charset="0"/>
            </a:endParaRPr>
          </a:p>
          <a:p>
            <a:pPr marL="342900" indent="-342900">
              <a:lnSpc>
                <a:spcPts val="1900"/>
              </a:lnSpc>
              <a:buFont typeface="+mj-lt"/>
              <a:buAutoNum type="arabicPeriod"/>
            </a:pPr>
            <a:r>
              <a:rPr lang="en-US" sz="2000" dirty="0">
                <a:solidFill>
                  <a:schemeClr val="bg1"/>
                </a:solidFill>
                <a:latin typeface="Centaur" panose="02030504050205020304" pitchFamily="18" charset="0"/>
                <a:cs typeface="Segoe UI" panose="020B0502040204020203" pitchFamily="34" charset="0"/>
              </a:rPr>
              <a:t>Demonstrate how to log parameters, metrics, and artifacts using MLflow tracking APIs.</a:t>
            </a:r>
          </a:p>
          <a:p>
            <a:pPr marL="342900" indent="-342900">
              <a:lnSpc>
                <a:spcPts val="1900"/>
              </a:lnSpc>
              <a:buFont typeface="+mj-lt"/>
              <a:buAutoNum type="arabicPeriod"/>
            </a:pPr>
            <a:endParaRPr lang="en-US" sz="2000" dirty="0">
              <a:solidFill>
                <a:schemeClr val="bg1"/>
              </a:solidFill>
              <a:latin typeface="Centaur" panose="02030504050205020304" pitchFamily="18" charset="0"/>
              <a:cs typeface="Segoe UI" panose="020B0502040204020203" pitchFamily="34" charset="0"/>
            </a:endParaRPr>
          </a:p>
          <a:p>
            <a:pPr marL="342900" indent="-342900">
              <a:lnSpc>
                <a:spcPts val="1900"/>
              </a:lnSpc>
              <a:buFont typeface="+mj-lt"/>
              <a:buAutoNum type="arabicPeriod"/>
            </a:pPr>
            <a:r>
              <a:rPr lang="en-US" sz="2000" dirty="0">
                <a:solidFill>
                  <a:schemeClr val="bg1"/>
                </a:solidFill>
                <a:latin typeface="Centaur" panose="02030504050205020304" pitchFamily="18" charset="0"/>
                <a:cs typeface="Segoe UI" panose="020B0502040204020203" pitchFamily="34" charset="0"/>
              </a:rPr>
              <a:t>Customizing MLflow UI with run names.</a:t>
            </a:r>
          </a:p>
          <a:p>
            <a:pPr marL="342900" indent="-342900">
              <a:lnSpc>
                <a:spcPts val="1900"/>
              </a:lnSpc>
              <a:buFont typeface="+mj-lt"/>
              <a:buAutoNum type="arabicPeriod"/>
            </a:pPr>
            <a:endParaRPr lang="en-US" sz="2000" dirty="0">
              <a:solidFill>
                <a:schemeClr val="bg1"/>
              </a:solidFill>
              <a:latin typeface="Centaur" panose="02030504050205020304" pitchFamily="18" charset="0"/>
              <a:cs typeface="Segoe UI" panose="020B0502040204020203" pitchFamily="34" charset="0"/>
            </a:endParaRPr>
          </a:p>
          <a:p>
            <a:pPr marL="342900" indent="-342900">
              <a:lnSpc>
                <a:spcPts val="1900"/>
              </a:lnSpc>
              <a:buFont typeface="+mj-lt"/>
              <a:buAutoNum type="arabicPeriod"/>
            </a:pPr>
            <a:r>
              <a:rPr lang="en-US" sz="2000" dirty="0">
                <a:solidFill>
                  <a:schemeClr val="bg1"/>
                </a:solidFill>
                <a:latin typeface="Centaur" panose="02030504050205020304" pitchFamily="18" charset="0"/>
                <a:cs typeface="Segoe UI" panose="020B0502040204020203" pitchFamily="34" charset="0"/>
              </a:rPr>
              <a:t>Demonstrate metric plots.</a:t>
            </a:r>
          </a:p>
          <a:p>
            <a:pPr marL="342900" indent="-342900">
              <a:lnSpc>
                <a:spcPts val="1900"/>
              </a:lnSpc>
              <a:buFont typeface="+mj-lt"/>
              <a:buAutoNum type="arabicPeriod"/>
            </a:pPr>
            <a:endParaRPr lang="en-US" sz="2000" dirty="0">
              <a:solidFill>
                <a:schemeClr val="bg1"/>
              </a:solidFill>
              <a:latin typeface="Centaur" panose="02030504050205020304" pitchFamily="18" charset="0"/>
              <a:cs typeface="Segoe UI" panose="020B0502040204020203" pitchFamily="34" charset="0"/>
            </a:endParaRPr>
          </a:p>
          <a:p>
            <a:pPr marL="342900" indent="-342900">
              <a:lnSpc>
                <a:spcPts val="1900"/>
              </a:lnSpc>
              <a:buFont typeface="+mj-lt"/>
              <a:buAutoNum type="arabicPeriod"/>
            </a:pPr>
            <a:r>
              <a:rPr lang="en-US" sz="2000" dirty="0">
                <a:solidFill>
                  <a:schemeClr val="bg1"/>
                </a:solidFill>
                <a:latin typeface="Centaur" panose="02030504050205020304" pitchFamily="18" charset="0"/>
                <a:cs typeface="Segoe UI" panose="020B0502040204020203" pitchFamily="34" charset="0"/>
              </a:rPr>
              <a:t>Demonstrate hyperparameter. </a:t>
            </a:r>
          </a:p>
          <a:p>
            <a:pPr marL="342900" indent="-342900">
              <a:lnSpc>
                <a:spcPts val="1900"/>
              </a:lnSpc>
              <a:buFont typeface="+mj-lt"/>
              <a:buAutoNum type="arabicPeriod"/>
            </a:pPr>
            <a:endParaRPr lang="en-US" sz="2000" dirty="0">
              <a:solidFill>
                <a:schemeClr val="bg1"/>
              </a:solidFill>
              <a:latin typeface="Centaur" panose="02030504050205020304" pitchFamily="18" charset="0"/>
              <a:cs typeface="Segoe UI" panose="020B0502040204020203" pitchFamily="34" charset="0"/>
            </a:endParaRPr>
          </a:p>
          <a:p>
            <a:pPr marL="342900" indent="-342900">
              <a:lnSpc>
                <a:spcPts val="1900"/>
              </a:lnSpc>
              <a:buFont typeface="+mj-lt"/>
              <a:buAutoNum type="arabicPeriod"/>
            </a:pPr>
            <a:r>
              <a:rPr lang="en-US" sz="2000" dirty="0">
                <a:solidFill>
                  <a:schemeClr val="bg1"/>
                </a:solidFill>
                <a:latin typeface="Centaur" panose="02030504050205020304" pitchFamily="18" charset="0"/>
                <a:cs typeface="Segoe UI" panose="020B0502040204020203" pitchFamily="34" charset="0"/>
              </a:rPr>
              <a:t>Demonstrate how to register models and manage by tagging them.</a:t>
            </a:r>
          </a:p>
          <a:p>
            <a:pPr marL="342900" indent="-342900">
              <a:lnSpc>
                <a:spcPts val="1900"/>
              </a:lnSpc>
              <a:buFont typeface="+mj-lt"/>
              <a:buAutoNum type="arabicPeriod"/>
            </a:pPr>
            <a:endParaRPr lang="en-US" sz="2000" dirty="0">
              <a:solidFill>
                <a:schemeClr val="bg1"/>
              </a:solidFill>
              <a:latin typeface="Centaur" panose="02030504050205020304" pitchFamily="18" charset="0"/>
              <a:cs typeface="Segoe UI" panose="020B0502040204020203" pitchFamily="34" charset="0"/>
            </a:endParaRPr>
          </a:p>
          <a:p>
            <a:pPr marL="342900" indent="-342900">
              <a:lnSpc>
                <a:spcPts val="1900"/>
              </a:lnSpc>
              <a:buFont typeface="+mj-lt"/>
              <a:buAutoNum type="arabicPeriod"/>
            </a:pPr>
            <a:endParaRPr lang="en-US" sz="2000" dirty="0">
              <a:solidFill>
                <a:schemeClr val="bg1"/>
              </a:solidFill>
              <a:latin typeface="Centaur" panose="02030504050205020304" pitchFamily="18" charset="0"/>
              <a:cs typeface="Segoe UI" panose="020B0502040204020203" pitchFamily="34" charset="0"/>
            </a:endParaRPr>
          </a:p>
        </p:txBody>
      </p:sp>
      <p:sp>
        <p:nvSpPr>
          <p:cNvPr id="57" name="Freeform 4344" descr="Icon of wrench. ">
            <a:extLst>
              <a:ext uri="{FF2B5EF4-FFF2-40B4-BE49-F238E27FC236}">
                <a16:creationId xmlns:a16="http://schemas.microsoft.com/office/drawing/2014/main" id="{C131659B-1A41-4821-9349-1E69BBBB560E}"/>
              </a:ext>
            </a:extLst>
          </p:cNvPr>
          <p:cNvSpPr>
            <a:spLocks/>
          </p:cNvSpPr>
          <p:nvPr/>
        </p:nvSpPr>
        <p:spPr bwMode="auto">
          <a:xfrm>
            <a:off x="7291232" y="1589240"/>
            <a:ext cx="373996" cy="373996"/>
          </a:xfrm>
          <a:custGeom>
            <a:avLst/>
            <a:gdLst>
              <a:gd name="T0" fmla="*/ 853 w 886"/>
              <a:gd name="T1" fmla="*/ 137 h 886"/>
              <a:gd name="T2" fmla="*/ 842 w 886"/>
              <a:gd name="T3" fmla="*/ 134 h 886"/>
              <a:gd name="T4" fmla="*/ 833 w 886"/>
              <a:gd name="T5" fmla="*/ 138 h 886"/>
              <a:gd name="T6" fmla="*/ 646 w 886"/>
              <a:gd name="T7" fmla="*/ 172 h 886"/>
              <a:gd name="T8" fmla="*/ 754 w 886"/>
              <a:gd name="T9" fmla="*/ 46 h 886"/>
              <a:gd name="T10" fmla="*/ 754 w 886"/>
              <a:gd name="T11" fmla="*/ 37 h 886"/>
              <a:gd name="T12" fmla="*/ 747 w 886"/>
              <a:gd name="T13" fmla="*/ 29 h 886"/>
              <a:gd name="T14" fmla="*/ 704 w 886"/>
              <a:gd name="T15" fmla="*/ 12 h 886"/>
              <a:gd name="T16" fmla="*/ 659 w 886"/>
              <a:gd name="T17" fmla="*/ 2 h 886"/>
              <a:gd name="T18" fmla="*/ 615 w 886"/>
              <a:gd name="T19" fmla="*/ 0 h 886"/>
              <a:gd name="T20" fmla="*/ 577 w 886"/>
              <a:gd name="T21" fmla="*/ 6 h 886"/>
              <a:gd name="T22" fmla="*/ 539 w 886"/>
              <a:gd name="T23" fmla="*/ 15 h 886"/>
              <a:gd name="T24" fmla="*/ 505 w 886"/>
              <a:gd name="T25" fmla="*/ 31 h 886"/>
              <a:gd name="T26" fmla="*/ 473 w 886"/>
              <a:gd name="T27" fmla="*/ 52 h 886"/>
              <a:gd name="T28" fmla="*/ 443 w 886"/>
              <a:gd name="T29" fmla="*/ 76 h 886"/>
              <a:gd name="T30" fmla="*/ 405 w 886"/>
              <a:gd name="T31" fmla="*/ 124 h 886"/>
              <a:gd name="T32" fmla="*/ 380 w 886"/>
              <a:gd name="T33" fmla="*/ 178 h 886"/>
              <a:gd name="T34" fmla="*/ 368 w 886"/>
              <a:gd name="T35" fmla="*/ 235 h 886"/>
              <a:gd name="T36" fmla="*/ 368 w 886"/>
              <a:gd name="T37" fmla="*/ 293 h 886"/>
              <a:gd name="T38" fmla="*/ 382 w 886"/>
              <a:gd name="T39" fmla="*/ 351 h 886"/>
              <a:gd name="T40" fmla="*/ 21 w 886"/>
              <a:gd name="T41" fmla="*/ 738 h 886"/>
              <a:gd name="T42" fmla="*/ 7 w 886"/>
              <a:gd name="T43" fmla="*/ 762 h 886"/>
              <a:gd name="T44" fmla="*/ 1 w 886"/>
              <a:gd name="T45" fmla="*/ 787 h 886"/>
              <a:gd name="T46" fmla="*/ 2 w 886"/>
              <a:gd name="T47" fmla="*/ 813 h 886"/>
              <a:gd name="T48" fmla="*/ 11 w 886"/>
              <a:gd name="T49" fmla="*/ 838 h 886"/>
              <a:gd name="T50" fmla="*/ 27 w 886"/>
              <a:gd name="T51" fmla="*/ 860 h 886"/>
              <a:gd name="T52" fmla="*/ 48 w 886"/>
              <a:gd name="T53" fmla="*/ 875 h 886"/>
              <a:gd name="T54" fmla="*/ 73 w 886"/>
              <a:gd name="T55" fmla="*/ 884 h 886"/>
              <a:gd name="T56" fmla="*/ 99 w 886"/>
              <a:gd name="T57" fmla="*/ 885 h 886"/>
              <a:gd name="T58" fmla="*/ 125 w 886"/>
              <a:gd name="T59" fmla="*/ 879 h 886"/>
              <a:gd name="T60" fmla="*/ 148 w 886"/>
              <a:gd name="T61" fmla="*/ 866 h 886"/>
              <a:gd name="T62" fmla="*/ 530 w 886"/>
              <a:gd name="T63" fmla="*/ 502 h 886"/>
              <a:gd name="T64" fmla="*/ 570 w 886"/>
              <a:gd name="T65" fmla="*/ 515 h 886"/>
              <a:gd name="T66" fmla="*/ 612 w 886"/>
              <a:gd name="T67" fmla="*/ 520 h 886"/>
              <a:gd name="T68" fmla="*/ 626 w 886"/>
              <a:gd name="T69" fmla="*/ 520 h 886"/>
              <a:gd name="T70" fmla="*/ 664 w 886"/>
              <a:gd name="T71" fmla="*/ 518 h 886"/>
              <a:gd name="T72" fmla="*/ 702 w 886"/>
              <a:gd name="T73" fmla="*/ 509 h 886"/>
              <a:gd name="T74" fmla="*/ 737 w 886"/>
              <a:gd name="T75" fmla="*/ 496 h 886"/>
              <a:gd name="T76" fmla="*/ 769 w 886"/>
              <a:gd name="T77" fmla="*/ 477 h 886"/>
              <a:gd name="T78" fmla="*/ 800 w 886"/>
              <a:gd name="T79" fmla="*/ 454 h 886"/>
              <a:gd name="T80" fmla="*/ 837 w 886"/>
              <a:gd name="T81" fmla="*/ 413 h 886"/>
              <a:gd name="T82" fmla="*/ 867 w 886"/>
              <a:gd name="T83" fmla="*/ 360 h 886"/>
              <a:gd name="T84" fmla="*/ 883 w 886"/>
              <a:gd name="T85" fmla="*/ 301 h 886"/>
              <a:gd name="T86" fmla="*/ 885 w 886"/>
              <a:gd name="T87" fmla="*/ 241 h 886"/>
              <a:gd name="T88" fmla="*/ 873 w 886"/>
              <a:gd name="T89" fmla="*/ 181 h 8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86" h="886">
                <a:moveTo>
                  <a:pt x="857" y="143"/>
                </a:moveTo>
                <a:lnTo>
                  <a:pt x="855" y="139"/>
                </a:lnTo>
                <a:lnTo>
                  <a:pt x="853" y="137"/>
                </a:lnTo>
                <a:lnTo>
                  <a:pt x="849" y="135"/>
                </a:lnTo>
                <a:lnTo>
                  <a:pt x="846" y="133"/>
                </a:lnTo>
                <a:lnTo>
                  <a:pt x="842" y="134"/>
                </a:lnTo>
                <a:lnTo>
                  <a:pt x="839" y="135"/>
                </a:lnTo>
                <a:lnTo>
                  <a:pt x="836" y="136"/>
                </a:lnTo>
                <a:lnTo>
                  <a:pt x="833" y="138"/>
                </a:lnTo>
                <a:lnTo>
                  <a:pt x="712" y="259"/>
                </a:lnTo>
                <a:lnTo>
                  <a:pt x="646" y="259"/>
                </a:lnTo>
                <a:lnTo>
                  <a:pt x="646" y="172"/>
                </a:lnTo>
                <a:lnTo>
                  <a:pt x="751" y="53"/>
                </a:lnTo>
                <a:lnTo>
                  <a:pt x="753" y="49"/>
                </a:lnTo>
                <a:lnTo>
                  <a:pt x="754" y="46"/>
                </a:lnTo>
                <a:lnTo>
                  <a:pt x="755" y="43"/>
                </a:lnTo>
                <a:lnTo>
                  <a:pt x="755" y="39"/>
                </a:lnTo>
                <a:lnTo>
                  <a:pt x="754" y="37"/>
                </a:lnTo>
                <a:lnTo>
                  <a:pt x="752" y="33"/>
                </a:lnTo>
                <a:lnTo>
                  <a:pt x="750" y="31"/>
                </a:lnTo>
                <a:lnTo>
                  <a:pt x="747" y="29"/>
                </a:lnTo>
                <a:lnTo>
                  <a:pt x="733" y="23"/>
                </a:lnTo>
                <a:lnTo>
                  <a:pt x="719" y="16"/>
                </a:lnTo>
                <a:lnTo>
                  <a:pt x="704" y="12"/>
                </a:lnTo>
                <a:lnTo>
                  <a:pt x="689" y="8"/>
                </a:lnTo>
                <a:lnTo>
                  <a:pt x="674" y="5"/>
                </a:lnTo>
                <a:lnTo>
                  <a:pt x="659" y="2"/>
                </a:lnTo>
                <a:lnTo>
                  <a:pt x="643" y="1"/>
                </a:lnTo>
                <a:lnTo>
                  <a:pt x="628" y="0"/>
                </a:lnTo>
                <a:lnTo>
                  <a:pt x="615" y="0"/>
                </a:lnTo>
                <a:lnTo>
                  <a:pt x="602" y="1"/>
                </a:lnTo>
                <a:lnTo>
                  <a:pt x="589" y="3"/>
                </a:lnTo>
                <a:lnTo>
                  <a:pt x="577" y="6"/>
                </a:lnTo>
                <a:lnTo>
                  <a:pt x="564" y="8"/>
                </a:lnTo>
                <a:lnTo>
                  <a:pt x="552" y="11"/>
                </a:lnTo>
                <a:lnTo>
                  <a:pt x="539" y="15"/>
                </a:lnTo>
                <a:lnTo>
                  <a:pt x="527" y="19"/>
                </a:lnTo>
                <a:lnTo>
                  <a:pt x="516" y="25"/>
                </a:lnTo>
                <a:lnTo>
                  <a:pt x="505" y="31"/>
                </a:lnTo>
                <a:lnTo>
                  <a:pt x="493" y="37"/>
                </a:lnTo>
                <a:lnTo>
                  <a:pt x="482" y="44"/>
                </a:lnTo>
                <a:lnTo>
                  <a:pt x="473" y="52"/>
                </a:lnTo>
                <a:lnTo>
                  <a:pt x="462" y="59"/>
                </a:lnTo>
                <a:lnTo>
                  <a:pt x="452" y="68"/>
                </a:lnTo>
                <a:lnTo>
                  <a:pt x="443" y="76"/>
                </a:lnTo>
                <a:lnTo>
                  <a:pt x="429" y="91"/>
                </a:lnTo>
                <a:lnTo>
                  <a:pt x="416" y="107"/>
                </a:lnTo>
                <a:lnTo>
                  <a:pt x="405" y="124"/>
                </a:lnTo>
                <a:lnTo>
                  <a:pt x="396" y="141"/>
                </a:lnTo>
                <a:lnTo>
                  <a:pt x="387" y="160"/>
                </a:lnTo>
                <a:lnTo>
                  <a:pt x="380" y="178"/>
                </a:lnTo>
                <a:lnTo>
                  <a:pt x="374" y="196"/>
                </a:lnTo>
                <a:lnTo>
                  <a:pt x="370" y="215"/>
                </a:lnTo>
                <a:lnTo>
                  <a:pt x="368" y="235"/>
                </a:lnTo>
                <a:lnTo>
                  <a:pt x="366" y="254"/>
                </a:lnTo>
                <a:lnTo>
                  <a:pt x="367" y="274"/>
                </a:lnTo>
                <a:lnTo>
                  <a:pt x="368" y="293"/>
                </a:lnTo>
                <a:lnTo>
                  <a:pt x="371" y="313"/>
                </a:lnTo>
                <a:lnTo>
                  <a:pt x="376" y="332"/>
                </a:lnTo>
                <a:lnTo>
                  <a:pt x="382" y="351"/>
                </a:lnTo>
                <a:lnTo>
                  <a:pt x="390" y="369"/>
                </a:lnTo>
                <a:lnTo>
                  <a:pt x="27" y="732"/>
                </a:lnTo>
                <a:lnTo>
                  <a:pt x="21" y="738"/>
                </a:lnTo>
                <a:lnTo>
                  <a:pt x="16" y="746"/>
                </a:lnTo>
                <a:lnTo>
                  <a:pt x="11" y="753"/>
                </a:lnTo>
                <a:lnTo>
                  <a:pt x="7" y="762"/>
                </a:lnTo>
                <a:lnTo>
                  <a:pt x="4" y="769"/>
                </a:lnTo>
                <a:lnTo>
                  <a:pt x="2" y="778"/>
                </a:lnTo>
                <a:lnTo>
                  <a:pt x="1" y="787"/>
                </a:lnTo>
                <a:lnTo>
                  <a:pt x="0" y="796"/>
                </a:lnTo>
                <a:lnTo>
                  <a:pt x="1" y="805"/>
                </a:lnTo>
                <a:lnTo>
                  <a:pt x="2" y="813"/>
                </a:lnTo>
                <a:lnTo>
                  <a:pt x="4" y="822"/>
                </a:lnTo>
                <a:lnTo>
                  <a:pt x="7" y="830"/>
                </a:lnTo>
                <a:lnTo>
                  <a:pt x="11" y="838"/>
                </a:lnTo>
                <a:lnTo>
                  <a:pt x="15" y="845"/>
                </a:lnTo>
                <a:lnTo>
                  <a:pt x="20" y="853"/>
                </a:lnTo>
                <a:lnTo>
                  <a:pt x="27" y="860"/>
                </a:lnTo>
                <a:lnTo>
                  <a:pt x="33" y="866"/>
                </a:lnTo>
                <a:lnTo>
                  <a:pt x="41" y="871"/>
                </a:lnTo>
                <a:lnTo>
                  <a:pt x="48" y="875"/>
                </a:lnTo>
                <a:lnTo>
                  <a:pt x="55" y="879"/>
                </a:lnTo>
                <a:lnTo>
                  <a:pt x="64" y="882"/>
                </a:lnTo>
                <a:lnTo>
                  <a:pt x="73" y="884"/>
                </a:lnTo>
                <a:lnTo>
                  <a:pt x="81" y="885"/>
                </a:lnTo>
                <a:lnTo>
                  <a:pt x="91" y="886"/>
                </a:lnTo>
                <a:lnTo>
                  <a:pt x="99" y="885"/>
                </a:lnTo>
                <a:lnTo>
                  <a:pt x="108" y="884"/>
                </a:lnTo>
                <a:lnTo>
                  <a:pt x="116" y="882"/>
                </a:lnTo>
                <a:lnTo>
                  <a:pt x="125" y="879"/>
                </a:lnTo>
                <a:lnTo>
                  <a:pt x="133" y="875"/>
                </a:lnTo>
                <a:lnTo>
                  <a:pt x="140" y="871"/>
                </a:lnTo>
                <a:lnTo>
                  <a:pt x="148" y="866"/>
                </a:lnTo>
                <a:lnTo>
                  <a:pt x="154" y="860"/>
                </a:lnTo>
                <a:lnTo>
                  <a:pt x="517" y="497"/>
                </a:lnTo>
                <a:lnTo>
                  <a:pt x="530" y="502"/>
                </a:lnTo>
                <a:lnTo>
                  <a:pt x="543" y="507"/>
                </a:lnTo>
                <a:lnTo>
                  <a:pt x="556" y="512"/>
                </a:lnTo>
                <a:lnTo>
                  <a:pt x="570" y="515"/>
                </a:lnTo>
                <a:lnTo>
                  <a:pt x="584" y="517"/>
                </a:lnTo>
                <a:lnTo>
                  <a:pt x="598" y="519"/>
                </a:lnTo>
                <a:lnTo>
                  <a:pt x="612" y="520"/>
                </a:lnTo>
                <a:lnTo>
                  <a:pt x="626" y="520"/>
                </a:lnTo>
                <a:lnTo>
                  <a:pt x="626" y="520"/>
                </a:lnTo>
                <a:lnTo>
                  <a:pt x="626" y="520"/>
                </a:lnTo>
                <a:lnTo>
                  <a:pt x="639" y="520"/>
                </a:lnTo>
                <a:lnTo>
                  <a:pt x="651" y="519"/>
                </a:lnTo>
                <a:lnTo>
                  <a:pt x="664" y="518"/>
                </a:lnTo>
                <a:lnTo>
                  <a:pt x="677" y="516"/>
                </a:lnTo>
                <a:lnTo>
                  <a:pt x="689" y="513"/>
                </a:lnTo>
                <a:lnTo>
                  <a:pt x="702" y="509"/>
                </a:lnTo>
                <a:lnTo>
                  <a:pt x="714" y="505"/>
                </a:lnTo>
                <a:lnTo>
                  <a:pt x="725" y="501"/>
                </a:lnTo>
                <a:lnTo>
                  <a:pt x="737" y="496"/>
                </a:lnTo>
                <a:lnTo>
                  <a:pt x="748" y="490"/>
                </a:lnTo>
                <a:lnTo>
                  <a:pt x="758" y="484"/>
                </a:lnTo>
                <a:lnTo>
                  <a:pt x="769" y="477"/>
                </a:lnTo>
                <a:lnTo>
                  <a:pt x="780" y="470"/>
                </a:lnTo>
                <a:lnTo>
                  <a:pt x="791" y="462"/>
                </a:lnTo>
                <a:lnTo>
                  <a:pt x="800" y="454"/>
                </a:lnTo>
                <a:lnTo>
                  <a:pt x="810" y="444"/>
                </a:lnTo>
                <a:lnTo>
                  <a:pt x="824" y="429"/>
                </a:lnTo>
                <a:lnTo>
                  <a:pt x="837" y="413"/>
                </a:lnTo>
                <a:lnTo>
                  <a:pt x="848" y="396"/>
                </a:lnTo>
                <a:lnTo>
                  <a:pt x="858" y="378"/>
                </a:lnTo>
                <a:lnTo>
                  <a:pt x="867" y="360"/>
                </a:lnTo>
                <a:lnTo>
                  <a:pt x="873" y="340"/>
                </a:lnTo>
                <a:lnTo>
                  <a:pt x="878" y="321"/>
                </a:lnTo>
                <a:lnTo>
                  <a:pt x="883" y="301"/>
                </a:lnTo>
                <a:lnTo>
                  <a:pt x="885" y="282"/>
                </a:lnTo>
                <a:lnTo>
                  <a:pt x="886" y="261"/>
                </a:lnTo>
                <a:lnTo>
                  <a:pt x="885" y="241"/>
                </a:lnTo>
                <a:lnTo>
                  <a:pt x="883" y="221"/>
                </a:lnTo>
                <a:lnTo>
                  <a:pt x="878" y="200"/>
                </a:lnTo>
                <a:lnTo>
                  <a:pt x="873" y="181"/>
                </a:lnTo>
                <a:lnTo>
                  <a:pt x="865" y="162"/>
                </a:lnTo>
                <a:lnTo>
                  <a:pt x="857" y="14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pic>
        <p:nvPicPr>
          <p:cNvPr id="5" name="Graphic 4" descr="Presentation with checklist">
            <a:extLst>
              <a:ext uri="{FF2B5EF4-FFF2-40B4-BE49-F238E27FC236}">
                <a16:creationId xmlns:a16="http://schemas.microsoft.com/office/drawing/2014/main" id="{382F8A9F-46CC-17FE-5087-E53B5436701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70195" y="1454682"/>
            <a:ext cx="491131" cy="491131"/>
          </a:xfrm>
          <a:prstGeom prst="rect">
            <a:avLst/>
          </a:prstGeom>
        </p:spPr>
      </p:pic>
      <p:sp>
        <p:nvSpPr>
          <p:cNvPr id="12" name="Rectangle 11">
            <a:extLst>
              <a:ext uri="{FF2B5EF4-FFF2-40B4-BE49-F238E27FC236}">
                <a16:creationId xmlns:a16="http://schemas.microsoft.com/office/drawing/2014/main" id="{A847D49B-70E1-80BC-3A90-BCED32C00E7B}"/>
              </a:ext>
            </a:extLst>
          </p:cNvPr>
          <p:cNvSpPr/>
          <p:nvPr/>
        </p:nvSpPr>
        <p:spPr>
          <a:xfrm>
            <a:off x="9630793" y="3213510"/>
            <a:ext cx="2006509" cy="2239074"/>
          </a:xfrm>
          <a:prstGeom prst="rect">
            <a:avLst/>
          </a:prstGeom>
        </p:spPr>
        <p:txBody>
          <a:bodyPr wrap="square" lIns="0" tIns="0" rIns="0" bIns="0" anchor="t">
            <a:spAutoFit/>
          </a:bodyPr>
          <a:lstStyle/>
          <a:p>
            <a:pPr algn="ctr">
              <a:lnSpc>
                <a:spcPts val="1900"/>
              </a:lnSpc>
            </a:pPr>
            <a:r>
              <a:rPr lang="en-US" sz="2800" dirty="0">
                <a:solidFill>
                  <a:schemeClr val="bg1"/>
                </a:solidFill>
                <a:latin typeface="Centaur" panose="02030504050205020304" pitchFamily="18" charset="0"/>
                <a:cs typeface="Segoe UI" panose="020B0502040204020203" pitchFamily="34" charset="0"/>
              </a:rPr>
              <a:t>Build a Prefect Workflow and Auto Schedule it.</a:t>
            </a:r>
          </a:p>
          <a:p>
            <a:pPr algn="ctr">
              <a:lnSpc>
                <a:spcPts val="1900"/>
              </a:lnSpc>
            </a:pPr>
            <a:r>
              <a:rPr lang="en-US" sz="2800" dirty="0">
                <a:solidFill>
                  <a:schemeClr val="bg1"/>
                </a:solidFill>
                <a:latin typeface="Centaur" panose="02030504050205020304" pitchFamily="18" charset="0"/>
                <a:cs typeface="Segoe UI" panose="020B0502040204020203" pitchFamily="34" charset="0"/>
              </a:rPr>
              <a:t>Show the Prefect Dashboard with relevant outputs.</a:t>
            </a:r>
          </a:p>
        </p:txBody>
      </p:sp>
      <p:pic>
        <p:nvPicPr>
          <p:cNvPr id="13" name="Graphic 12" descr="Presentation with checklist">
            <a:extLst>
              <a:ext uri="{FF2B5EF4-FFF2-40B4-BE49-F238E27FC236}">
                <a16:creationId xmlns:a16="http://schemas.microsoft.com/office/drawing/2014/main" id="{CFB90C15-DF8C-257B-BE83-0FF12FEB2F0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292685" y="1575623"/>
            <a:ext cx="491131" cy="491131"/>
          </a:xfrm>
          <a:prstGeom prst="rect">
            <a:avLst/>
          </a:prstGeom>
        </p:spPr>
      </p:pic>
      <p:sp>
        <p:nvSpPr>
          <p:cNvPr id="15" name="Rectangle 14">
            <a:extLst>
              <a:ext uri="{FF2B5EF4-FFF2-40B4-BE49-F238E27FC236}">
                <a16:creationId xmlns:a16="http://schemas.microsoft.com/office/drawing/2014/main" id="{6DF4BB11-05F6-1FA3-8400-DDBE6FB11595}"/>
              </a:ext>
            </a:extLst>
          </p:cNvPr>
          <p:cNvSpPr/>
          <p:nvPr/>
        </p:nvSpPr>
        <p:spPr>
          <a:xfrm>
            <a:off x="9744874" y="2240730"/>
            <a:ext cx="1371600" cy="430887"/>
          </a:xfrm>
          <a:prstGeom prst="rect">
            <a:avLst/>
          </a:prstGeom>
        </p:spPr>
        <p:txBody>
          <a:bodyPr wrap="square" lIns="0" tIns="0" rIns="0" bIns="0">
            <a:spAutoFit/>
          </a:bodyPr>
          <a:lstStyle/>
          <a:p>
            <a:pPr algn="ctr"/>
            <a:r>
              <a:rPr lang="en-US" sz="2800" b="1" u="sng" dirty="0">
                <a:solidFill>
                  <a:schemeClr val="bg1"/>
                </a:solidFill>
                <a:effectLst>
                  <a:outerShdw blurRad="38100" dist="38100" dir="2700000" algn="tl">
                    <a:srgbClr val="000000">
                      <a:alpha val="43137"/>
                    </a:srgbClr>
                  </a:outerShdw>
                </a:effectLst>
              </a:rPr>
              <a:t>Bonus</a:t>
            </a:r>
          </a:p>
        </p:txBody>
      </p:sp>
      <p:pic>
        <p:nvPicPr>
          <p:cNvPr id="3" name="Picture 2">
            <a:extLst>
              <a:ext uri="{FF2B5EF4-FFF2-40B4-BE49-F238E27FC236}">
                <a16:creationId xmlns:a16="http://schemas.microsoft.com/office/drawing/2014/main" id="{E6F09216-1A1A-9D87-EEB3-B57DAFBD2C81}"/>
              </a:ext>
            </a:extLst>
          </p:cNvPr>
          <p:cNvPicPr>
            <a:picLocks noChangeAspect="1"/>
          </p:cNvPicPr>
          <p:nvPr/>
        </p:nvPicPr>
        <p:blipFill>
          <a:blip r:embed="rId5"/>
          <a:stretch>
            <a:fillRect/>
          </a:stretch>
        </p:blipFill>
        <p:spPr>
          <a:xfrm>
            <a:off x="9927771" y="6546031"/>
            <a:ext cx="2264229" cy="303584"/>
          </a:xfrm>
          <a:prstGeom prst="rect">
            <a:avLst/>
          </a:prstGeom>
        </p:spPr>
      </p:pic>
    </p:spTree>
    <p:extLst>
      <p:ext uri="{BB962C8B-B14F-4D97-AF65-F5344CB8AC3E}">
        <p14:creationId xmlns:p14="http://schemas.microsoft.com/office/powerpoint/2010/main" val="8225691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Oval 22">
            <a:extLst>
              <a:ext uri="{FF2B5EF4-FFF2-40B4-BE49-F238E27FC236}">
                <a16:creationId xmlns:a16="http://schemas.microsoft.com/office/drawing/2014/main" id="{364CFD90-D0E1-4BC3-9D8B-7503E2632C39}"/>
              </a:ext>
              <a:ext uri="{C183D7F6-B498-43B3-948B-1728B52AA6E4}">
                <adec:decorative xmlns:adec="http://schemas.microsoft.com/office/drawing/2017/decorative" val="1"/>
              </a:ext>
            </a:extLst>
          </p:cNvPr>
          <p:cNvSpPr/>
          <p:nvPr/>
        </p:nvSpPr>
        <p:spPr>
          <a:xfrm>
            <a:off x="3628232" y="1288609"/>
            <a:ext cx="4797966" cy="4564688"/>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3" hidden="1">
            <a:extLst>
              <a:ext uri="{FF2B5EF4-FFF2-40B4-BE49-F238E27FC236}">
                <a16:creationId xmlns:a16="http://schemas.microsoft.com/office/drawing/2014/main" id="{B5981CF1-BC08-49F8-B0F9-AAF98EC67450}"/>
              </a:ext>
            </a:extLst>
          </p:cNvPr>
          <p:cNvSpPr>
            <a:spLocks noGrp="1"/>
          </p:cNvSpPr>
          <p:nvPr>
            <p:ph type="title" idx="4294967295"/>
          </p:nvPr>
        </p:nvSpPr>
        <p:spPr>
          <a:xfrm>
            <a:off x="0" y="365125"/>
            <a:ext cx="10515600" cy="1325563"/>
          </a:xfrm>
        </p:spPr>
        <p:txBody>
          <a:bodyPr/>
          <a:lstStyle/>
          <a:p>
            <a:r>
              <a:rPr lang="en-US" dirty="0"/>
              <a:t>Project analysis slide 2</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MLflow Project Steps</a:t>
            </a:r>
            <a:br>
              <a:rPr lang="en-US" sz="2800" dirty="0">
                <a:solidFill>
                  <a:schemeClr val="tx1">
                    <a:lumMod val="75000"/>
                    <a:lumOff val="25000"/>
                  </a:schemeClr>
                </a:solidFill>
              </a:rPr>
            </a:b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E3ECCC05-FF78-40FA-84FF-172821D8B58A}"/>
              </a:ext>
              <a:ext uri="{C183D7F6-B498-43B3-948B-1728B52AA6E4}">
                <adec:decorative xmlns:adec="http://schemas.microsoft.com/office/drawing/2017/decorative" val="1"/>
              </a:ext>
            </a:extLst>
          </p:cNvPr>
          <p:cNvSpPr/>
          <p:nvPr/>
        </p:nvSpPr>
        <p:spPr>
          <a:xfrm>
            <a:off x="5248275" y="2857500"/>
            <a:ext cx="1695450" cy="1695450"/>
          </a:xfrm>
          <a:prstGeom prst="ellipse">
            <a:avLst/>
          </a:prstGeom>
          <a:blipFill dpi="0" rotWithShape="1">
            <a:blip r:embed="rId3">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mj-lt"/>
            </a:endParaRPr>
          </a:p>
        </p:txBody>
      </p:sp>
      <p:sp>
        <p:nvSpPr>
          <p:cNvPr id="16" name="Rectangle: Rounded Corners 15">
            <a:extLst>
              <a:ext uri="{FF2B5EF4-FFF2-40B4-BE49-F238E27FC236}">
                <a16:creationId xmlns:a16="http://schemas.microsoft.com/office/drawing/2014/main" id="{D6178536-4D8A-4FF2-BBDC-4B3E7E0FCF26}"/>
              </a:ext>
              <a:ext uri="{C183D7F6-B498-43B3-948B-1728B52AA6E4}">
                <adec:decorative xmlns:adec="http://schemas.microsoft.com/office/drawing/2017/decorative" val="1"/>
              </a:ext>
            </a:extLst>
          </p:cNvPr>
          <p:cNvSpPr/>
          <p:nvPr/>
        </p:nvSpPr>
        <p:spPr>
          <a:xfrm>
            <a:off x="6893176" y="1061424"/>
            <a:ext cx="4328156" cy="740997"/>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MODEL BUILDING &amp; EVALUATION</a:t>
            </a:r>
          </a:p>
        </p:txBody>
      </p:sp>
      <p:sp>
        <p:nvSpPr>
          <p:cNvPr id="15" name="Oval 14">
            <a:extLst>
              <a:ext uri="{FF2B5EF4-FFF2-40B4-BE49-F238E27FC236}">
                <a16:creationId xmlns:a16="http://schemas.microsoft.com/office/drawing/2014/main" id="{416F1356-9015-4B5C-9C64-3C1D963E5F59}"/>
              </a:ext>
              <a:ext uri="{C183D7F6-B498-43B3-948B-1728B52AA6E4}">
                <adec:decorative xmlns:adec="http://schemas.microsoft.com/office/drawing/2017/decorative" val="1"/>
              </a:ext>
            </a:extLst>
          </p:cNvPr>
          <p:cNvSpPr/>
          <p:nvPr/>
        </p:nvSpPr>
        <p:spPr>
          <a:xfrm>
            <a:off x="6497054" y="959763"/>
            <a:ext cx="939800" cy="939800"/>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Rounded Corners 18">
            <a:extLst>
              <a:ext uri="{FF2B5EF4-FFF2-40B4-BE49-F238E27FC236}">
                <a16:creationId xmlns:a16="http://schemas.microsoft.com/office/drawing/2014/main" id="{EB7F2E37-0ACF-4E8A-9C1D-EC5B65BA2906}"/>
              </a:ext>
              <a:ext uri="{C183D7F6-B498-43B3-948B-1728B52AA6E4}">
                <adec:decorative xmlns:adec="http://schemas.microsoft.com/office/drawing/2017/decorative" val="1"/>
              </a:ext>
            </a:extLst>
          </p:cNvPr>
          <p:cNvSpPr/>
          <p:nvPr/>
        </p:nvSpPr>
        <p:spPr>
          <a:xfrm>
            <a:off x="7738123" y="2058345"/>
            <a:ext cx="4171285" cy="740997"/>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        IMPORT MLFLOW</a:t>
            </a:r>
          </a:p>
        </p:txBody>
      </p:sp>
      <p:sp>
        <p:nvSpPr>
          <p:cNvPr id="20" name="Oval 19">
            <a:extLst>
              <a:ext uri="{FF2B5EF4-FFF2-40B4-BE49-F238E27FC236}">
                <a16:creationId xmlns:a16="http://schemas.microsoft.com/office/drawing/2014/main" id="{88F812F5-70AF-4FBD-80D9-D59B3C456D5E}"/>
              </a:ext>
              <a:ext uri="{C183D7F6-B498-43B3-948B-1728B52AA6E4}">
                <adec:decorative xmlns:adec="http://schemas.microsoft.com/office/drawing/2017/decorative" val="1"/>
              </a:ext>
            </a:extLst>
          </p:cNvPr>
          <p:cNvSpPr/>
          <p:nvPr/>
        </p:nvSpPr>
        <p:spPr>
          <a:xfrm>
            <a:off x="7461186" y="1979441"/>
            <a:ext cx="939800" cy="939800"/>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Rounded Corners 20">
            <a:extLst>
              <a:ext uri="{FF2B5EF4-FFF2-40B4-BE49-F238E27FC236}">
                <a16:creationId xmlns:a16="http://schemas.microsoft.com/office/drawing/2014/main" id="{952C5002-7E64-4069-ACA0-6876E54A9B46}"/>
              </a:ext>
              <a:ext uri="{C183D7F6-B498-43B3-948B-1728B52AA6E4}">
                <adec:decorative xmlns:adec="http://schemas.microsoft.com/office/drawing/2017/decorative" val="1"/>
              </a:ext>
            </a:extLst>
          </p:cNvPr>
          <p:cNvSpPr/>
          <p:nvPr/>
        </p:nvSpPr>
        <p:spPr>
          <a:xfrm>
            <a:off x="8021277" y="3122615"/>
            <a:ext cx="4086225" cy="740997"/>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        SET THE TRACKER AND EXPERIMENT</a:t>
            </a:r>
          </a:p>
        </p:txBody>
      </p:sp>
      <p:sp>
        <p:nvSpPr>
          <p:cNvPr id="22" name="Oval 21">
            <a:extLst>
              <a:ext uri="{FF2B5EF4-FFF2-40B4-BE49-F238E27FC236}">
                <a16:creationId xmlns:a16="http://schemas.microsoft.com/office/drawing/2014/main" id="{A49C5F3A-6F0D-4A0F-AE6E-92F342C22ACD}"/>
              </a:ext>
              <a:ext uri="{C183D7F6-B498-43B3-948B-1728B52AA6E4}">
                <adec:decorative xmlns:adec="http://schemas.microsoft.com/office/drawing/2017/decorative" val="1"/>
              </a:ext>
            </a:extLst>
          </p:cNvPr>
          <p:cNvSpPr/>
          <p:nvPr/>
        </p:nvSpPr>
        <p:spPr>
          <a:xfrm>
            <a:off x="7707793" y="3066933"/>
            <a:ext cx="939800" cy="939800"/>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Rounded Corners 24">
            <a:extLst>
              <a:ext uri="{FF2B5EF4-FFF2-40B4-BE49-F238E27FC236}">
                <a16:creationId xmlns:a16="http://schemas.microsoft.com/office/drawing/2014/main" id="{94A75A79-A67A-4A23-8588-7FC5EB9A5183}"/>
              </a:ext>
              <a:ext uri="{C183D7F6-B498-43B3-948B-1728B52AA6E4}">
                <adec:decorative xmlns:adec="http://schemas.microsoft.com/office/drawing/2017/decorative" val="1"/>
              </a:ext>
            </a:extLst>
          </p:cNvPr>
          <p:cNvSpPr/>
          <p:nvPr/>
        </p:nvSpPr>
        <p:spPr>
          <a:xfrm>
            <a:off x="1522008" y="1068029"/>
            <a:ext cx="3660775" cy="740997"/>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LOADING THE DATA</a:t>
            </a:r>
          </a:p>
        </p:txBody>
      </p:sp>
      <p:sp>
        <p:nvSpPr>
          <p:cNvPr id="26" name="Oval 25">
            <a:extLst>
              <a:ext uri="{FF2B5EF4-FFF2-40B4-BE49-F238E27FC236}">
                <a16:creationId xmlns:a16="http://schemas.microsoft.com/office/drawing/2014/main" id="{BBC62739-FA35-49F8-8929-743B31F55A69}"/>
              </a:ext>
              <a:ext uri="{C183D7F6-B498-43B3-948B-1728B52AA6E4}">
                <adec:decorative xmlns:adec="http://schemas.microsoft.com/office/drawing/2017/decorative" val="1"/>
              </a:ext>
            </a:extLst>
          </p:cNvPr>
          <p:cNvSpPr/>
          <p:nvPr/>
        </p:nvSpPr>
        <p:spPr>
          <a:xfrm>
            <a:off x="4500025" y="966097"/>
            <a:ext cx="939800" cy="939800"/>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Rounded Corners 26">
            <a:extLst>
              <a:ext uri="{FF2B5EF4-FFF2-40B4-BE49-F238E27FC236}">
                <a16:creationId xmlns:a16="http://schemas.microsoft.com/office/drawing/2014/main" id="{71BB375D-5EE6-4428-9817-2C7DB6B94332}"/>
              </a:ext>
              <a:ext uri="{C183D7F6-B498-43B3-948B-1728B52AA6E4}">
                <adec:decorative xmlns:adec="http://schemas.microsoft.com/office/drawing/2017/decorative" val="1"/>
              </a:ext>
            </a:extLst>
          </p:cNvPr>
          <p:cNvSpPr/>
          <p:nvPr/>
        </p:nvSpPr>
        <p:spPr>
          <a:xfrm>
            <a:off x="455333" y="4176856"/>
            <a:ext cx="3660775" cy="740997"/>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DATA PRE-PROCESSING</a:t>
            </a:r>
          </a:p>
        </p:txBody>
      </p:sp>
      <p:sp>
        <p:nvSpPr>
          <p:cNvPr id="28" name="Oval 27">
            <a:extLst>
              <a:ext uri="{FF2B5EF4-FFF2-40B4-BE49-F238E27FC236}">
                <a16:creationId xmlns:a16="http://schemas.microsoft.com/office/drawing/2014/main" id="{B3A511B7-C7F3-4107-9962-1E10D2E087DD}"/>
              </a:ext>
              <a:ext uri="{C183D7F6-B498-43B3-948B-1728B52AA6E4}">
                <adec:decorative xmlns:adec="http://schemas.microsoft.com/office/drawing/2017/decorative" val="1"/>
              </a:ext>
            </a:extLst>
          </p:cNvPr>
          <p:cNvSpPr/>
          <p:nvPr/>
        </p:nvSpPr>
        <p:spPr>
          <a:xfrm>
            <a:off x="3478149" y="4083050"/>
            <a:ext cx="939800" cy="939800"/>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Rounded Corners 28">
            <a:extLst>
              <a:ext uri="{FF2B5EF4-FFF2-40B4-BE49-F238E27FC236}">
                <a16:creationId xmlns:a16="http://schemas.microsoft.com/office/drawing/2014/main" id="{D4D7D4B6-62C2-45AB-89A5-3A41DA021FD2}"/>
              </a:ext>
              <a:ext uri="{C183D7F6-B498-43B3-948B-1728B52AA6E4}">
                <adec:decorative xmlns:adec="http://schemas.microsoft.com/office/drawing/2017/decorative" val="1"/>
              </a:ext>
            </a:extLst>
          </p:cNvPr>
          <p:cNvSpPr/>
          <p:nvPr/>
        </p:nvSpPr>
        <p:spPr>
          <a:xfrm>
            <a:off x="7993377" y="4185375"/>
            <a:ext cx="3660775" cy="740997"/>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  START A EXPERIMENT RUN</a:t>
            </a:r>
          </a:p>
        </p:txBody>
      </p:sp>
      <p:sp>
        <p:nvSpPr>
          <p:cNvPr id="30" name="Oval 29">
            <a:extLst>
              <a:ext uri="{FF2B5EF4-FFF2-40B4-BE49-F238E27FC236}">
                <a16:creationId xmlns:a16="http://schemas.microsoft.com/office/drawing/2014/main" id="{83902602-D4BC-4D44-AC14-BB55A86C5D06}"/>
              </a:ext>
              <a:ext uri="{C183D7F6-B498-43B3-948B-1728B52AA6E4}">
                <adec:decorative xmlns:adec="http://schemas.microsoft.com/office/drawing/2017/decorative" val="1"/>
              </a:ext>
            </a:extLst>
          </p:cNvPr>
          <p:cNvSpPr/>
          <p:nvPr/>
        </p:nvSpPr>
        <p:spPr>
          <a:xfrm>
            <a:off x="7597096" y="4125145"/>
            <a:ext cx="939800" cy="939800"/>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6" name="Group 35" descr="Icon of human being and gear. ">
            <a:extLst>
              <a:ext uri="{FF2B5EF4-FFF2-40B4-BE49-F238E27FC236}">
                <a16:creationId xmlns:a16="http://schemas.microsoft.com/office/drawing/2014/main" id="{ECC5F635-1712-4572-A9EC-F94E2199DDBD}"/>
              </a:ext>
            </a:extLst>
          </p:cNvPr>
          <p:cNvGrpSpPr/>
          <p:nvPr/>
        </p:nvGrpSpPr>
        <p:grpSpPr>
          <a:xfrm>
            <a:off x="3776292" y="4377356"/>
            <a:ext cx="338073" cy="339996"/>
            <a:chOff x="6450013" y="5349875"/>
            <a:chExt cx="279399" cy="280988"/>
          </a:xfrm>
          <a:solidFill>
            <a:schemeClr val="bg1"/>
          </a:solidFill>
        </p:grpSpPr>
        <p:sp>
          <p:nvSpPr>
            <p:cNvPr id="37" name="Freeform 3673">
              <a:extLst>
                <a:ext uri="{FF2B5EF4-FFF2-40B4-BE49-F238E27FC236}">
                  <a16:creationId xmlns:a16="http://schemas.microsoft.com/office/drawing/2014/main" id="{D1391604-D4EC-48A8-AE57-EDF194392FB1}"/>
                </a:ext>
              </a:extLst>
            </p:cNvPr>
            <p:cNvSpPr>
              <a:spLocks/>
            </p:cNvSpPr>
            <p:nvPr/>
          </p:nvSpPr>
          <p:spPr bwMode="auto">
            <a:xfrm>
              <a:off x="6450013" y="5349875"/>
              <a:ext cx="182562" cy="238125"/>
            </a:xfrm>
            <a:custGeom>
              <a:avLst/>
              <a:gdLst>
                <a:gd name="T0" fmla="*/ 379 w 459"/>
                <a:gd name="T1" fmla="*/ 550 h 602"/>
                <a:gd name="T2" fmla="*/ 380 w 459"/>
                <a:gd name="T3" fmla="*/ 519 h 602"/>
                <a:gd name="T4" fmla="*/ 345 w 459"/>
                <a:gd name="T5" fmla="*/ 495 h 602"/>
                <a:gd name="T6" fmla="*/ 397 w 459"/>
                <a:gd name="T7" fmla="*/ 400 h 602"/>
                <a:gd name="T8" fmla="*/ 408 w 459"/>
                <a:gd name="T9" fmla="*/ 395 h 602"/>
                <a:gd name="T10" fmla="*/ 450 w 459"/>
                <a:gd name="T11" fmla="*/ 406 h 602"/>
                <a:gd name="T12" fmla="*/ 412 w 459"/>
                <a:gd name="T13" fmla="*/ 384 h 602"/>
                <a:gd name="T14" fmla="*/ 376 w 459"/>
                <a:gd name="T15" fmla="*/ 370 h 602"/>
                <a:gd name="T16" fmla="*/ 361 w 459"/>
                <a:gd name="T17" fmla="*/ 307 h 602"/>
                <a:gd name="T18" fmla="*/ 379 w 459"/>
                <a:gd name="T19" fmla="*/ 288 h 602"/>
                <a:gd name="T20" fmla="*/ 397 w 459"/>
                <a:gd name="T21" fmla="*/ 252 h 602"/>
                <a:gd name="T22" fmla="*/ 406 w 459"/>
                <a:gd name="T23" fmla="*/ 214 h 602"/>
                <a:gd name="T24" fmla="*/ 415 w 459"/>
                <a:gd name="T25" fmla="*/ 202 h 602"/>
                <a:gd name="T26" fmla="*/ 420 w 459"/>
                <a:gd name="T27" fmla="*/ 183 h 602"/>
                <a:gd name="T28" fmla="*/ 416 w 459"/>
                <a:gd name="T29" fmla="*/ 152 h 602"/>
                <a:gd name="T30" fmla="*/ 412 w 459"/>
                <a:gd name="T31" fmla="*/ 121 h 602"/>
                <a:gd name="T32" fmla="*/ 420 w 459"/>
                <a:gd name="T33" fmla="*/ 78 h 602"/>
                <a:gd name="T34" fmla="*/ 415 w 459"/>
                <a:gd name="T35" fmla="*/ 45 h 602"/>
                <a:gd name="T36" fmla="*/ 403 w 459"/>
                <a:gd name="T37" fmla="*/ 27 h 602"/>
                <a:gd name="T38" fmla="*/ 382 w 459"/>
                <a:gd name="T39" fmla="*/ 15 h 602"/>
                <a:gd name="T40" fmla="*/ 341 w 459"/>
                <a:gd name="T41" fmla="*/ 3 h 602"/>
                <a:gd name="T42" fmla="*/ 291 w 459"/>
                <a:gd name="T43" fmla="*/ 0 h 602"/>
                <a:gd name="T44" fmla="*/ 245 w 459"/>
                <a:gd name="T45" fmla="*/ 9 h 602"/>
                <a:gd name="T46" fmla="*/ 213 w 459"/>
                <a:gd name="T47" fmla="*/ 27 h 602"/>
                <a:gd name="T48" fmla="*/ 201 w 459"/>
                <a:gd name="T49" fmla="*/ 42 h 602"/>
                <a:gd name="T50" fmla="*/ 181 w 459"/>
                <a:gd name="T51" fmla="*/ 44 h 602"/>
                <a:gd name="T52" fmla="*/ 163 w 459"/>
                <a:gd name="T53" fmla="*/ 56 h 602"/>
                <a:gd name="T54" fmla="*/ 155 w 459"/>
                <a:gd name="T55" fmla="*/ 87 h 602"/>
                <a:gd name="T56" fmla="*/ 164 w 459"/>
                <a:gd name="T57" fmla="*/ 138 h 602"/>
                <a:gd name="T58" fmla="*/ 159 w 459"/>
                <a:gd name="T59" fmla="*/ 144 h 602"/>
                <a:gd name="T60" fmla="*/ 150 w 459"/>
                <a:gd name="T61" fmla="*/ 162 h 602"/>
                <a:gd name="T62" fmla="*/ 149 w 459"/>
                <a:gd name="T63" fmla="*/ 184 h 602"/>
                <a:gd name="T64" fmla="*/ 154 w 459"/>
                <a:gd name="T65" fmla="*/ 201 h 602"/>
                <a:gd name="T66" fmla="*/ 163 w 459"/>
                <a:gd name="T67" fmla="*/ 214 h 602"/>
                <a:gd name="T68" fmla="*/ 169 w 459"/>
                <a:gd name="T69" fmla="*/ 237 h 602"/>
                <a:gd name="T70" fmla="*/ 179 w 459"/>
                <a:gd name="T71" fmla="*/ 271 h 602"/>
                <a:gd name="T72" fmla="*/ 203 w 459"/>
                <a:gd name="T73" fmla="*/ 306 h 602"/>
                <a:gd name="T74" fmla="*/ 215 w 459"/>
                <a:gd name="T75" fmla="*/ 364 h 602"/>
                <a:gd name="T76" fmla="*/ 171 w 459"/>
                <a:gd name="T77" fmla="*/ 381 h 602"/>
                <a:gd name="T78" fmla="*/ 106 w 459"/>
                <a:gd name="T79" fmla="*/ 401 h 602"/>
                <a:gd name="T80" fmla="*/ 46 w 459"/>
                <a:gd name="T81" fmla="*/ 428 h 602"/>
                <a:gd name="T82" fmla="*/ 22 w 459"/>
                <a:gd name="T83" fmla="*/ 449 h 602"/>
                <a:gd name="T84" fmla="*/ 10 w 459"/>
                <a:gd name="T85" fmla="*/ 479 h 602"/>
                <a:gd name="T86" fmla="*/ 2 w 459"/>
                <a:gd name="T87" fmla="*/ 540 h 602"/>
                <a:gd name="T88" fmla="*/ 1 w 459"/>
                <a:gd name="T89" fmla="*/ 594 h 602"/>
                <a:gd name="T90" fmla="*/ 11 w 459"/>
                <a:gd name="T91" fmla="*/ 602 h 602"/>
                <a:gd name="T92" fmla="*/ 345 w 459"/>
                <a:gd name="T93" fmla="*/ 589 h 602"/>
                <a:gd name="T94" fmla="*/ 352 w 459"/>
                <a:gd name="T95" fmla="*/ 577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59" h="602">
                  <a:moveTo>
                    <a:pt x="352" y="577"/>
                  </a:moveTo>
                  <a:lnTo>
                    <a:pt x="380" y="560"/>
                  </a:lnTo>
                  <a:lnTo>
                    <a:pt x="379" y="550"/>
                  </a:lnTo>
                  <a:lnTo>
                    <a:pt x="379" y="540"/>
                  </a:lnTo>
                  <a:lnTo>
                    <a:pt x="379" y="530"/>
                  </a:lnTo>
                  <a:lnTo>
                    <a:pt x="380" y="519"/>
                  </a:lnTo>
                  <a:lnTo>
                    <a:pt x="352" y="503"/>
                  </a:lnTo>
                  <a:lnTo>
                    <a:pt x="348" y="499"/>
                  </a:lnTo>
                  <a:lnTo>
                    <a:pt x="345" y="495"/>
                  </a:lnTo>
                  <a:lnTo>
                    <a:pt x="345" y="490"/>
                  </a:lnTo>
                  <a:lnTo>
                    <a:pt x="346" y="486"/>
                  </a:lnTo>
                  <a:lnTo>
                    <a:pt x="397" y="400"/>
                  </a:lnTo>
                  <a:lnTo>
                    <a:pt x="399" y="397"/>
                  </a:lnTo>
                  <a:lnTo>
                    <a:pt x="403" y="395"/>
                  </a:lnTo>
                  <a:lnTo>
                    <a:pt x="408" y="395"/>
                  </a:lnTo>
                  <a:lnTo>
                    <a:pt x="413" y="396"/>
                  </a:lnTo>
                  <a:lnTo>
                    <a:pt x="441" y="413"/>
                  </a:lnTo>
                  <a:lnTo>
                    <a:pt x="450" y="406"/>
                  </a:lnTo>
                  <a:lnTo>
                    <a:pt x="459" y="401"/>
                  </a:lnTo>
                  <a:lnTo>
                    <a:pt x="424" y="388"/>
                  </a:lnTo>
                  <a:lnTo>
                    <a:pt x="412" y="384"/>
                  </a:lnTo>
                  <a:lnTo>
                    <a:pt x="400" y="379"/>
                  </a:lnTo>
                  <a:lnTo>
                    <a:pt x="389" y="375"/>
                  </a:lnTo>
                  <a:lnTo>
                    <a:pt x="376" y="370"/>
                  </a:lnTo>
                  <a:lnTo>
                    <a:pt x="368" y="368"/>
                  </a:lnTo>
                  <a:lnTo>
                    <a:pt x="361" y="364"/>
                  </a:lnTo>
                  <a:lnTo>
                    <a:pt x="361" y="307"/>
                  </a:lnTo>
                  <a:lnTo>
                    <a:pt x="366" y="302"/>
                  </a:lnTo>
                  <a:lnTo>
                    <a:pt x="372" y="297"/>
                  </a:lnTo>
                  <a:lnTo>
                    <a:pt x="379" y="288"/>
                  </a:lnTo>
                  <a:lnTo>
                    <a:pt x="385" y="279"/>
                  </a:lnTo>
                  <a:lnTo>
                    <a:pt x="391" y="266"/>
                  </a:lnTo>
                  <a:lnTo>
                    <a:pt x="397" y="252"/>
                  </a:lnTo>
                  <a:lnTo>
                    <a:pt x="400" y="235"/>
                  </a:lnTo>
                  <a:lnTo>
                    <a:pt x="402" y="216"/>
                  </a:lnTo>
                  <a:lnTo>
                    <a:pt x="406" y="214"/>
                  </a:lnTo>
                  <a:lnTo>
                    <a:pt x="409" y="211"/>
                  </a:lnTo>
                  <a:lnTo>
                    <a:pt x="412" y="207"/>
                  </a:lnTo>
                  <a:lnTo>
                    <a:pt x="415" y="202"/>
                  </a:lnTo>
                  <a:lnTo>
                    <a:pt x="417" y="197"/>
                  </a:lnTo>
                  <a:lnTo>
                    <a:pt x="418" y="191"/>
                  </a:lnTo>
                  <a:lnTo>
                    <a:pt x="420" y="183"/>
                  </a:lnTo>
                  <a:lnTo>
                    <a:pt x="420" y="175"/>
                  </a:lnTo>
                  <a:lnTo>
                    <a:pt x="420" y="164"/>
                  </a:lnTo>
                  <a:lnTo>
                    <a:pt x="416" y="152"/>
                  </a:lnTo>
                  <a:lnTo>
                    <a:pt x="412" y="144"/>
                  </a:lnTo>
                  <a:lnTo>
                    <a:pt x="406" y="137"/>
                  </a:lnTo>
                  <a:lnTo>
                    <a:pt x="412" y="121"/>
                  </a:lnTo>
                  <a:lnTo>
                    <a:pt x="417" y="101"/>
                  </a:lnTo>
                  <a:lnTo>
                    <a:pt x="420" y="89"/>
                  </a:lnTo>
                  <a:lnTo>
                    <a:pt x="420" y="78"/>
                  </a:lnTo>
                  <a:lnTo>
                    <a:pt x="420" y="65"/>
                  </a:lnTo>
                  <a:lnTo>
                    <a:pt x="417" y="53"/>
                  </a:lnTo>
                  <a:lnTo>
                    <a:pt x="415" y="45"/>
                  </a:lnTo>
                  <a:lnTo>
                    <a:pt x="412" y="39"/>
                  </a:lnTo>
                  <a:lnTo>
                    <a:pt x="407" y="34"/>
                  </a:lnTo>
                  <a:lnTo>
                    <a:pt x="403" y="27"/>
                  </a:lnTo>
                  <a:lnTo>
                    <a:pt x="397" y="24"/>
                  </a:lnTo>
                  <a:lnTo>
                    <a:pt x="390" y="18"/>
                  </a:lnTo>
                  <a:lnTo>
                    <a:pt x="382" y="15"/>
                  </a:lnTo>
                  <a:lnTo>
                    <a:pt x="376" y="12"/>
                  </a:lnTo>
                  <a:lnTo>
                    <a:pt x="359" y="7"/>
                  </a:lnTo>
                  <a:lnTo>
                    <a:pt x="341" y="3"/>
                  </a:lnTo>
                  <a:lnTo>
                    <a:pt x="325" y="0"/>
                  </a:lnTo>
                  <a:lnTo>
                    <a:pt x="307" y="0"/>
                  </a:lnTo>
                  <a:lnTo>
                    <a:pt x="291" y="0"/>
                  </a:lnTo>
                  <a:lnTo>
                    <a:pt x="276" y="2"/>
                  </a:lnTo>
                  <a:lnTo>
                    <a:pt x="260" y="6"/>
                  </a:lnTo>
                  <a:lnTo>
                    <a:pt x="245" y="9"/>
                  </a:lnTo>
                  <a:lnTo>
                    <a:pt x="231" y="16"/>
                  </a:lnTo>
                  <a:lnTo>
                    <a:pt x="218" y="22"/>
                  </a:lnTo>
                  <a:lnTo>
                    <a:pt x="213" y="27"/>
                  </a:lnTo>
                  <a:lnTo>
                    <a:pt x="209" y="31"/>
                  </a:lnTo>
                  <a:lnTo>
                    <a:pt x="204" y="36"/>
                  </a:lnTo>
                  <a:lnTo>
                    <a:pt x="201" y="42"/>
                  </a:lnTo>
                  <a:lnTo>
                    <a:pt x="194" y="42"/>
                  </a:lnTo>
                  <a:lnTo>
                    <a:pt x="187" y="43"/>
                  </a:lnTo>
                  <a:lnTo>
                    <a:pt x="181" y="44"/>
                  </a:lnTo>
                  <a:lnTo>
                    <a:pt x="176" y="45"/>
                  </a:lnTo>
                  <a:lnTo>
                    <a:pt x="168" y="51"/>
                  </a:lnTo>
                  <a:lnTo>
                    <a:pt x="163" y="56"/>
                  </a:lnTo>
                  <a:lnTo>
                    <a:pt x="158" y="65"/>
                  </a:lnTo>
                  <a:lnTo>
                    <a:pt x="155" y="75"/>
                  </a:lnTo>
                  <a:lnTo>
                    <a:pt x="155" y="87"/>
                  </a:lnTo>
                  <a:lnTo>
                    <a:pt x="155" y="98"/>
                  </a:lnTo>
                  <a:lnTo>
                    <a:pt x="159" y="120"/>
                  </a:lnTo>
                  <a:lnTo>
                    <a:pt x="164" y="138"/>
                  </a:lnTo>
                  <a:lnTo>
                    <a:pt x="164" y="139"/>
                  </a:lnTo>
                  <a:lnTo>
                    <a:pt x="164" y="139"/>
                  </a:lnTo>
                  <a:lnTo>
                    <a:pt x="159" y="144"/>
                  </a:lnTo>
                  <a:lnTo>
                    <a:pt x="154" y="151"/>
                  </a:lnTo>
                  <a:lnTo>
                    <a:pt x="151" y="156"/>
                  </a:lnTo>
                  <a:lnTo>
                    <a:pt x="150" y="162"/>
                  </a:lnTo>
                  <a:lnTo>
                    <a:pt x="149" y="170"/>
                  </a:lnTo>
                  <a:lnTo>
                    <a:pt x="149" y="176"/>
                  </a:lnTo>
                  <a:lnTo>
                    <a:pt x="149" y="184"/>
                  </a:lnTo>
                  <a:lnTo>
                    <a:pt x="150" y="191"/>
                  </a:lnTo>
                  <a:lnTo>
                    <a:pt x="151" y="196"/>
                  </a:lnTo>
                  <a:lnTo>
                    <a:pt x="154" y="201"/>
                  </a:lnTo>
                  <a:lnTo>
                    <a:pt x="156" y="206"/>
                  </a:lnTo>
                  <a:lnTo>
                    <a:pt x="159" y="210"/>
                  </a:lnTo>
                  <a:lnTo>
                    <a:pt x="163" y="214"/>
                  </a:lnTo>
                  <a:lnTo>
                    <a:pt x="167" y="216"/>
                  </a:lnTo>
                  <a:lnTo>
                    <a:pt x="168" y="227"/>
                  </a:lnTo>
                  <a:lnTo>
                    <a:pt x="169" y="237"/>
                  </a:lnTo>
                  <a:lnTo>
                    <a:pt x="172" y="246"/>
                  </a:lnTo>
                  <a:lnTo>
                    <a:pt x="174" y="255"/>
                  </a:lnTo>
                  <a:lnTo>
                    <a:pt x="179" y="271"/>
                  </a:lnTo>
                  <a:lnTo>
                    <a:pt x="187" y="286"/>
                  </a:lnTo>
                  <a:lnTo>
                    <a:pt x="195" y="297"/>
                  </a:lnTo>
                  <a:lnTo>
                    <a:pt x="203" y="306"/>
                  </a:lnTo>
                  <a:lnTo>
                    <a:pt x="210" y="314"/>
                  </a:lnTo>
                  <a:lnTo>
                    <a:pt x="215" y="319"/>
                  </a:lnTo>
                  <a:lnTo>
                    <a:pt x="215" y="364"/>
                  </a:lnTo>
                  <a:lnTo>
                    <a:pt x="201" y="369"/>
                  </a:lnTo>
                  <a:lnTo>
                    <a:pt x="186" y="375"/>
                  </a:lnTo>
                  <a:lnTo>
                    <a:pt x="171" y="381"/>
                  </a:lnTo>
                  <a:lnTo>
                    <a:pt x="155" y="384"/>
                  </a:lnTo>
                  <a:lnTo>
                    <a:pt x="129" y="393"/>
                  </a:lnTo>
                  <a:lnTo>
                    <a:pt x="106" y="401"/>
                  </a:lnTo>
                  <a:lnTo>
                    <a:pt x="83" y="410"/>
                  </a:lnTo>
                  <a:lnTo>
                    <a:pt x="64" y="419"/>
                  </a:lnTo>
                  <a:lnTo>
                    <a:pt x="46" y="428"/>
                  </a:lnTo>
                  <a:lnTo>
                    <a:pt x="32" y="438"/>
                  </a:lnTo>
                  <a:lnTo>
                    <a:pt x="27" y="444"/>
                  </a:lnTo>
                  <a:lnTo>
                    <a:pt x="22" y="449"/>
                  </a:lnTo>
                  <a:lnTo>
                    <a:pt x="18" y="455"/>
                  </a:lnTo>
                  <a:lnTo>
                    <a:pt x="15" y="460"/>
                  </a:lnTo>
                  <a:lnTo>
                    <a:pt x="10" y="479"/>
                  </a:lnTo>
                  <a:lnTo>
                    <a:pt x="6" y="499"/>
                  </a:lnTo>
                  <a:lnTo>
                    <a:pt x="4" y="521"/>
                  </a:lnTo>
                  <a:lnTo>
                    <a:pt x="2" y="540"/>
                  </a:lnTo>
                  <a:lnTo>
                    <a:pt x="0" y="573"/>
                  </a:lnTo>
                  <a:lnTo>
                    <a:pt x="0" y="589"/>
                  </a:lnTo>
                  <a:lnTo>
                    <a:pt x="1" y="594"/>
                  </a:lnTo>
                  <a:lnTo>
                    <a:pt x="4" y="598"/>
                  </a:lnTo>
                  <a:lnTo>
                    <a:pt x="7" y="600"/>
                  </a:lnTo>
                  <a:lnTo>
                    <a:pt x="11" y="602"/>
                  </a:lnTo>
                  <a:lnTo>
                    <a:pt x="350" y="602"/>
                  </a:lnTo>
                  <a:lnTo>
                    <a:pt x="346" y="594"/>
                  </a:lnTo>
                  <a:lnTo>
                    <a:pt x="345" y="589"/>
                  </a:lnTo>
                  <a:lnTo>
                    <a:pt x="345" y="585"/>
                  </a:lnTo>
                  <a:lnTo>
                    <a:pt x="348" y="581"/>
                  </a:lnTo>
                  <a:lnTo>
                    <a:pt x="352" y="5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 name="Freeform 3674">
              <a:extLst>
                <a:ext uri="{FF2B5EF4-FFF2-40B4-BE49-F238E27FC236}">
                  <a16:creationId xmlns:a16="http://schemas.microsoft.com/office/drawing/2014/main" id="{44A4D0F8-0767-41BC-BE62-0AED99EC8B25}"/>
                </a:ext>
              </a:extLst>
            </p:cNvPr>
            <p:cNvSpPr>
              <a:spLocks noEditPoints="1"/>
            </p:cNvSpPr>
            <p:nvPr/>
          </p:nvSpPr>
          <p:spPr bwMode="auto">
            <a:xfrm>
              <a:off x="6597650" y="5497513"/>
              <a:ext cx="131762" cy="133350"/>
            </a:xfrm>
            <a:custGeom>
              <a:avLst/>
              <a:gdLst>
                <a:gd name="T0" fmla="*/ 151 w 332"/>
                <a:gd name="T1" fmla="*/ 243 h 336"/>
                <a:gd name="T2" fmla="*/ 129 w 332"/>
                <a:gd name="T3" fmla="*/ 235 h 336"/>
                <a:gd name="T4" fmla="*/ 111 w 332"/>
                <a:gd name="T5" fmla="*/ 222 h 336"/>
                <a:gd name="T6" fmla="*/ 97 w 332"/>
                <a:gd name="T7" fmla="*/ 204 h 336"/>
                <a:gd name="T8" fmla="*/ 89 w 332"/>
                <a:gd name="T9" fmla="*/ 182 h 336"/>
                <a:gd name="T10" fmla="*/ 88 w 332"/>
                <a:gd name="T11" fmla="*/ 159 h 336"/>
                <a:gd name="T12" fmla="*/ 94 w 332"/>
                <a:gd name="T13" fmla="*/ 136 h 336"/>
                <a:gd name="T14" fmla="*/ 106 w 332"/>
                <a:gd name="T15" fmla="*/ 117 h 336"/>
                <a:gd name="T16" fmla="*/ 122 w 332"/>
                <a:gd name="T17" fmla="*/ 103 h 336"/>
                <a:gd name="T18" fmla="*/ 143 w 332"/>
                <a:gd name="T19" fmla="*/ 92 h 336"/>
                <a:gd name="T20" fmla="*/ 166 w 332"/>
                <a:gd name="T21" fmla="*/ 89 h 336"/>
                <a:gd name="T22" fmla="*/ 189 w 332"/>
                <a:gd name="T23" fmla="*/ 92 h 336"/>
                <a:gd name="T24" fmla="*/ 210 w 332"/>
                <a:gd name="T25" fmla="*/ 103 h 336"/>
                <a:gd name="T26" fmla="*/ 226 w 332"/>
                <a:gd name="T27" fmla="*/ 117 h 336"/>
                <a:gd name="T28" fmla="*/ 238 w 332"/>
                <a:gd name="T29" fmla="*/ 136 h 336"/>
                <a:gd name="T30" fmla="*/ 243 w 332"/>
                <a:gd name="T31" fmla="*/ 159 h 336"/>
                <a:gd name="T32" fmla="*/ 242 w 332"/>
                <a:gd name="T33" fmla="*/ 182 h 336"/>
                <a:gd name="T34" fmla="*/ 234 w 332"/>
                <a:gd name="T35" fmla="*/ 204 h 336"/>
                <a:gd name="T36" fmla="*/ 221 w 332"/>
                <a:gd name="T37" fmla="*/ 222 h 336"/>
                <a:gd name="T38" fmla="*/ 203 w 332"/>
                <a:gd name="T39" fmla="*/ 235 h 336"/>
                <a:gd name="T40" fmla="*/ 181 w 332"/>
                <a:gd name="T41" fmla="*/ 243 h 336"/>
                <a:gd name="T42" fmla="*/ 306 w 332"/>
                <a:gd name="T43" fmla="*/ 204 h 336"/>
                <a:gd name="T44" fmla="*/ 300 w 332"/>
                <a:gd name="T45" fmla="*/ 195 h 336"/>
                <a:gd name="T46" fmla="*/ 302 w 332"/>
                <a:gd name="T47" fmla="*/ 167 h 336"/>
                <a:gd name="T48" fmla="*/ 300 w 332"/>
                <a:gd name="T49" fmla="*/ 139 h 336"/>
                <a:gd name="T50" fmla="*/ 306 w 332"/>
                <a:gd name="T51" fmla="*/ 130 h 336"/>
                <a:gd name="T52" fmla="*/ 269 w 332"/>
                <a:gd name="T53" fmla="*/ 64 h 336"/>
                <a:gd name="T54" fmla="*/ 257 w 332"/>
                <a:gd name="T55" fmla="*/ 65 h 336"/>
                <a:gd name="T56" fmla="*/ 242 w 332"/>
                <a:gd name="T57" fmla="*/ 53 h 336"/>
                <a:gd name="T58" fmla="*/ 215 w 332"/>
                <a:gd name="T59" fmla="*/ 35 h 336"/>
                <a:gd name="T60" fmla="*/ 207 w 332"/>
                <a:gd name="T61" fmla="*/ 27 h 336"/>
                <a:gd name="T62" fmla="*/ 135 w 332"/>
                <a:gd name="T63" fmla="*/ 0 h 336"/>
                <a:gd name="T64" fmla="*/ 133 w 332"/>
                <a:gd name="T65" fmla="*/ 31 h 336"/>
                <a:gd name="T66" fmla="*/ 113 w 332"/>
                <a:gd name="T67" fmla="*/ 41 h 336"/>
                <a:gd name="T68" fmla="*/ 77 w 332"/>
                <a:gd name="T69" fmla="*/ 63 h 336"/>
                <a:gd name="T70" fmla="*/ 67 w 332"/>
                <a:gd name="T71" fmla="*/ 65 h 336"/>
                <a:gd name="T72" fmla="*/ 0 w 332"/>
                <a:gd name="T73" fmla="*/ 114 h 336"/>
                <a:gd name="T74" fmla="*/ 31 w 332"/>
                <a:gd name="T75" fmla="*/ 135 h 336"/>
                <a:gd name="T76" fmla="*/ 30 w 332"/>
                <a:gd name="T77" fmla="*/ 154 h 336"/>
                <a:gd name="T78" fmla="*/ 31 w 332"/>
                <a:gd name="T79" fmla="*/ 191 h 336"/>
                <a:gd name="T80" fmla="*/ 29 w 332"/>
                <a:gd name="T81" fmla="*/ 202 h 336"/>
                <a:gd name="T82" fmla="*/ 38 w 332"/>
                <a:gd name="T83" fmla="*/ 284 h 336"/>
                <a:gd name="T84" fmla="*/ 71 w 332"/>
                <a:gd name="T85" fmla="*/ 267 h 336"/>
                <a:gd name="T86" fmla="*/ 89 w 332"/>
                <a:gd name="T87" fmla="*/ 279 h 336"/>
                <a:gd name="T88" fmla="*/ 139 w 332"/>
                <a:gd name="T89" fmla="*/ 300 h 336"/>
                <a:gd name="T90" fmla="*/ 146 w 332"/>
                <a:gd name="T91" fmla="*/ 308 h 336"/>
                <a:gd name="T92" fmla="*/ 207 w 332"/>
                <a:gd name="T93" fmla="*/ 336 h 336"/>
                <a:gd name="T94" fmla="*/ 208 w 332"/>
                <a:gd name="T95" fmla="*/ 306 h 336"/>
                <a:gd name="T96" fmla="*/ 223 w 332"/>
                <a:gd name="T97" fmla="*/ 297 h 336"/>
                <a:gd name="T98" fmla="*/ 246 w 332"/>
                <a:gd name="T99" fmla="*/ 279 h 336"/>
                <a:gd name="T100" fmla="*/ 257 w 332"/>
                <a:gd name="T101" fmla="*/ 268 h 336"/>
                <a:gd name="T102" fmla="*/ 269 w 332"/>
                <a:gd name="T103" fmla="*/ 270 h 336"/>
                <a:gd name="T104" fmla="*/ 306 w 332"/>
                <a:gd name="T105" fmla="*/ 204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32" h="336">
                  <a:moveTo>
                    <a:pt x="166" y="245"/>
                  </a:moveTo>
                  <a:lnTo>
                    <a:pt x="158" y="244"/>
                  </a:lnTo>
                  <a:lnTo>
                    <a:pt x="151" y="243"/>
                  </a:lnTo>
                  <a:lnTo>
                    <a:pt x="143" y="241"/>
                  </a:lnTo>
                  <a:lnTo>
                    <a:pt x="135" y="239"/>
                  </a:lnTo>
                  <a:lnTo>
                    <a:pt x="129" y="235"/>
                  </a:lnTo>
                  <a:lnTo>
                    <a:pt x="122" y="231"/>
                  </a:lnTo>
                  <a:lnTo>
                    <a:pt x="116" y="227"/>
                  </a:lnTo>
                  <a:lnTo>
                    <a:pt x="111" y="222"/>
                  </a:lnTo>
                  <a:lnTo>
                    <a:pt x="106" y="217"/>
                  </a:lnTo>
                  <a:lnTo>
                    <a:pt x="101" y="211"/>
                  </a:lnTo>
                  <a:lnTo>
                    <a:pt x="97" y="204"/>
                  </a:lnTo>
                  <a:lnTo>
                    <a:pt x="94" y="198"/>
                  </a:lnTo>
                  <a:lnTo>
                    <a:pt x="92" y="190"/>
                  </a:lnTo>
                  <a:lnTo>
                    <a:pt x="89" y="182"/>
                  </a:lnTo>
                  <a:lnTo>
                    <a:pt x="88" y="175"/>
                  </a:lnTo>
                  <a:lnTo>
                    <a:pt x="88" y="167"/>
                  </a:lnTo>
                  <a:lnTo>
                    <a:pt x="88" y="159"/>
                  </a:lnTo>
                  <a:lnTo>
                    <a:pt x="89" y="151"/>
                  </a:lnTo>
                  <a:lnTo>
                    <a:pt x="92" y="144"/>
                  </a:lnTo>
                  <a:lnTo>
                    <a:pt x="94" y="136"/>
                  </a:lnTo>
                  <a:lnTo>
                    <a:pt x="97" y="130"/>
                  </a:lnTo>
                  <a:lnTo>
                    <a:pt x="101" y="123"/>
                  </a:lnTo>
                  <a:lnTo>
                    <a:pt x="106" y="117"/>
                  </a:lnTo>
                  <a:lnTo>
                    <a:pt x="111" y="112"/>
                  </a:lnTo>
                  <a:lnTo>
                    <a:pt x="116" y="106"/>
                  </a:lnTo>
                  <a:lnTo>
                    <a:pt x="122" y="103"/>
                  </a:lnTo>
                  <a:lnTo>
                    <a:pt x="129" y="99"/>
                  </a:lnTo>
                  <a:lnTo>
                    <a:pt x="135" y="95"/>
                  </a:lnTo>
                  <a:lnTo>
                    <a:pt x="143" y="92"/>
                  </a:lnTo>
                  <a:lnTo>
                    <a:pt x="151" y="90"/>
                  </a:lnTo>
                  <a:lnTo>
                    <a:pt x="158" y="90"/>
                  </a:lnTo>
                  <a:lnTo>
                    <a:pt x="166" y="89"/>
                  </a:lnTo>
                  <a:lnTo>
                    <a:pt x="174" y="90"/>
                  </a:lnTo>
                  <a:lnTo>
                    <a:pt x="181" y="90"/>
                  </a:lnTo>
                  <a:lnTo>
                    <a:pt x="189" y="92"/>
                  </a:lnTo>
                  <a:lnTo>
                    <a:pt x="196" y="95"/>
                  </a:lnTo>
                  <a:lnTo>
                    <a:pt x="203" y="99"/>
                  </a:lnTo>
                  <a:lnTo>
                    <a:pt x="210" y="103"/>
                  </a:lnTo>
                  <a:lnTo>
                    <a:pt x="215" y="106"/>
                  </a:lnTo>
                  <a:lnTo>
                    <a:pt x="221" y="112"/>
                  </a:lnTo>
                  <a:lnTo>
                    <a:pt x="226" y="117"/>
                  </a:lnTo>
                  <a:lnTo>
                    <a:pt x="230" y="123"/>
                  </a:lnTo>
                  <a:lnTo>
                    <a:pt x="234" y="130"/>
                  </a:lnTo>
                  <a:lnTo>
                    <a:pt x="238" y="136"/>
                  </a:lnTo>
                  <a:lnTo>
                    <a:pt x="241" y="144"/>
                  </a:lnTo>
                  <a:lnTo>
                    <a:pt x="242" y="151"/>
                  </a:lnTo>
                  <a:lnTo>
                    <a:pt x="243" y="159"/>
                  </a:lnTo>
                  <a:lnTo>
                    <a:pt x="244" y="167"/>
                  </a:lnTo>
                  <a:lnTo>
                    <a:pt x="243" y="175"/>
                  </a:lnTo>
                  <a:lnTo>
                    <a:pt x="242" y="182"/>
                  </a:lnTo>
                  <a:lnTo>
                    <a:pt x="241" y="190"/>
                  </a:lnTo>
                  <a:lnTo>
                    <a:pt x="238" y="198"/>
                  </a:lnTo>
                  <a:lnTo>
                    <a:pt x="234" y="204"/>
                  </a:lnTo>
                  <a:lnTo>
                    <a:pt x="230" y="211"/>
                  </a:lnTo>
                  <a:lnTo>
                    <a:pt x="226" y="217"/>
                  </a:lnTo>
                  <a:lnTo>
                    <a:pt x="221" y="222"/>
                  </a:lnTo>
                  <a:lnTo>
                    <a:pt x="215" y="227"/>
                  </a:lnTo>
                  <a:lnTo>
                    <a:pt x="210" y="231"/>
                  </a:lnTo>
                  <a:lnTo>
                    <a:pt x="203" y="235"/>
                  </a:lnTo>
                  <a:lnTo>
                    <a:pt x="196" y="239"/>
                  </a:lnTo>
                  <a:lnTo>
                    <a:pt x="189" y="241"/>
                  </a:lnTo>
                  <a:lnTo>
                    <a:pt x="181" y="243"/>
                  </a:lnTo>
                  <a:lnTo>
                    <a:pt x="174" y="244"/>
                  </a:lnTo>
                  <a:lnTo>
                    <a:pt x="166" y="245"/>
                  </a:lnTo>
                  <a:close/>
                  <a:moveTo>
                    <a:pt x="306" y="204"/>
                  </a:moveTo>
                  <a:lnTo>
                    <a:pt x="302" y="202"/>
                  </a:lnTo>
                  <a:lnTo>
                    <a:pt x="301" y="199"/>
                  </a:lnTo>
                  <a:lnTo>
                    <a:pt x="300" y="195"/>
                  </a:lnTo>
                  <a:lnTo>
                    <a:pt x="300" y="191"/>
                  </a:lnTo>
                  <a:lnTo>
                    <a:pt x="302" y="180"/>
                  </a:lnTo>
                  <a:lnTo>
                    <a:pt x="302" y="167"/>
                  </a:lnTo>
                  <a:lnTo>
                    <a:pt x="302" y="154"/>
                  </a:lnTo>
                  <a:lnTo>
                    <a:pt x="300" y="142"/>
                  </a:lnTo>
                  <a:lnTo>
                    <a:pt x="300" y="139"/>
                  </a:lnTo>
                  <a:lnTo>
                    <a:pt x="301" y="135"/>
                  </a:lnTo>
                  <a:lnTo>
                    <a:pt x="302" y="132"/>
                  </a:lnTo>
                  <a:lnTo>
                    <a:pt x="306" y="130"/>
                  </a:lnTo>
                  <a:lnTo>
                    <a:pt x="332" y="114"/>
                  </a:lnTo>
                  <a:lnTo>
                    <a:pt x="293" y="50"/>
                  </a:lnTo>
                  <a:lnTo>
                    <a:pt x="269" y="64"/>
                  </a:lnTo>
                  <a:lnTo>
                    <a:pt x="265" y="65"/>
                  </a:lnTo>
                  <a:lnTo>
                    <a:pt x="261" y="65"/>
                  </a:lnTo>
                  <a:lnTo>
                    <a:pt x="257" y="65"/>
                  </a:lnTo>
                  <a:lnTo>
                    <a:pt x="255" y="63"/>
                  </a:lnTo>
                  <a:lnTo>
                    <a:pt x="251" y="59"/>
                  </a:lnTo>
                  <a:lnTo>
                    <a:pt x="242" y="53"/>
                  </a:lnTo>
                  <a:lnTo>
                    <a:pt x="233" y="45"/>
                  </a:lnTo>
                  <a:lnTo>
                    <a:pt x="224" y="40"/>
                  </a:lnTo>
                  <a:lnTo>
                    <a:pt x="215" y="35"/>
                  </a:lnTo>
                  <a:lnTo>
                    <a:pt x="211" y="33"/>
                  </a:lnTo>
                  <a:lnTo>
                    <a:pt x="208" y="31"/>
                  </a:lnTo>
                  <a:lnTo>
                    <a:pt x="207" y="27"/>
                  </a:lnTo>
                  <a:lnTo>
                    <a:pt x="207" y="24"/>
                  </a:lnTo>
                  <a:lnTo>
                    <a:pt x="207" y="0"/>
                  </a:lnTo>
                  <a:lnTo>
                    <a:pt x="135" y="0"/>
                  </a:lnTo>
                  <a:lnTo>
                    <a:pt x="135" y="24"/>
                  </a:lnTo>
                  <a:lnTo>
                    <a:pt x="134" y="27"/>
                  </a:lnTo>
                  <a:lnTo>
                    <a:pt x="133" y="31"/>
                  </a:lnTo>
                  <a:lnTo>
                    <a:pt x="130" y="33"/>
                  </a:lnTo>
                  <a:lnTo>
                    <a:pt x="126" y="35"/>
                  </a:lnTo>
                  <a:lnTo>
                    <a:pt x="113" y="41"/>
                  </a:lnTo>
                  <a:lnTo>
                    <a:pt x="101" y="47"/>
                  </a:lnTo>
                  <a:lnTo>
                    <a:pt x="88" y="55"/>
                  </a:lnTo>
                  <a:lnTo>
                    <a:pt x="77" y="63"/>
                  </a:lnTo>
                  <a:lnTo>
                    <a:pt x="75" y="65"/>
                  </a:lnTo>
                  <a:lnTo>
                    <a:pt x="71" y="65"/>
                  </a:lnTo>
                  <a:lnTo>
                    <a:pt x="67" y="65"/>
                  </a:lnTo>
                  <a:lnTo>
                    <a:pt x="63" y="64"/>
                  </a:lnTo>
                  <a:lnTo>
                    <a:pt x="38" y="50"/>
                  </a:lnTo>
                  <a:lnTo>
                    <a:pt x="0" y="114"/>
                  </a:lnTo>
                  <a:lnTo>
                    <a:pt x="26" y="130"/>
                  </a:lnTo>
                  <a:lnTo>
                    <a:pt x="29" y="132"/>
                  </a:lnTo>
                  <a:lnTo>
                    <a:pt x="31" y="135"/>
                  </a:lnTo>
                  <a:lnTo>
                    <a:pt x="33" y="139"/>
                  </a:lnTo>
                  <a:lnTo>
                    <a:pt x="31" y="142"/>
                  </a:lnTo>
                  <a:lnTo>
                    <a:pt x="30" y="154"/>
                  </a:lnTo>
                  <a:lnTo>
                    <a:pt x="30" y="167"/>
                  </a:lnTo>
                  <a:lnTo>
                    <a:pt x="30" y="178"/>
                  </a:lnTo>
                  <a:lnTo>
                    <a:pt x="31" y="191"/>
                  </a:lnTo>
                  <a:lnTo>
                    <a:pt x="33" y="195"/>
                  </a:lnTo>
                  <a:lnTo>
                    <a:pt x="31" y="199"/>
                  </a:lnTo>
                  <a:lnTo>
                    <a:pt x="29" y="202"/>
                  </a:lnTo>
                  <a:lnTo>
                    <a:pt x="26" y="204"/>
                  </a:lnTo>
                  <a:lnTo>
                    <a:pt x="0" y="220"/>
                  </a:lnTo>
                  <a:lnTo>
                    <a:pt x="38" y="284"/>
                  </a:lnTo>
                  <a:lnTo>
                    <a:pt x="63" y="270"/>
                  </a:lnTo>
                  <a:lnTo>
                    <a:pt x="67" y="268"/>
                  </a:lnTo>
                  <a:lnTo>
                    <a:pt x="71" y="267"/>
                  </a:lnTo>
                  <a:lnTo>
                    <a:pt x="75" y="268"/>
                  </a:lnTo>
                  <a:lnTo>
                    <a:pt x="77" y="271"/>
                  </a:lnTo>
                  <a:lnTo>
                    <a:pt x="89" y="279"/>
                  </a:lnTo>
                  <a:lnTo>
                    <a:pt x="106" y="286"/>
                  </a:lnTo>
                  <a:lnTo>
                    <a:pt x="124" y="295"/>
                  </a:lnTo>
                  <a:lnTo>
                    <a:pt x="139" y="300"/>
                  </a:lnTo>
                  <a:lnTo>
                    <a:pt x="142" y="303"/>
                  </a:lnTo>
                  <a:lnTo>
                    <a:pt x="144" y="306"/>
                  </a:lnTo>
                  <a:lnTo>
                    <a:pt x="146" y="308"/>
                  </a:lnTo>
                  <a:lnTo>
                    <a:pt x="147" y="312"/>
                  </a:lnTo>
                  <a:lnTo>
                    <a:pt x="147" y="336"/>
                  </a:lnTo>
                  <a:lnTo>
                    <a:pt x="207" y="336"/>
                  </a:lnTo>
                  <a:lnTo>
                    <a:pt x="207" y="312"/>
                  </a:lnTo>
                  <a:lnTo>
                    <a:pt x="207" y="308"/>
                  </a:lnTo>
                  <a:lnTo>
                    <a:pt x="208" y="306"/>
                  </a:lnTo>
                  <a:lnTo>
                    <a:pt x="211" y="303"/>
                  </a:lnTo>
                  <a:lnTo>
                    <a:pt x="215" y="300"/>
                  </a:lnTo>
                  <a:lnTo>
                    <a:pt x="223" y="297"/>
                  </a:lnTo>
                  <a:lnTo>
                    <a:pt x="230" y="291"/>
                  </a:lnTo>
                  <a:lnTo>
                    <a:pt x="238" y="285"/>
                  </a:lnTo>
                  <a:lnTo>
                    <a:pt x="246" y="279"/>
                  </a:lnTo>
                  <a:lnTo>
                    <a:pt x="250" y="275"/>
                  </a:lnTo>
                  <a:lnTo>
                    <a:pt x="255" y="271"/>
                  </a:lnTo>
                  <a:lnTo>
                    <a:pt x="257" y="268"/>
                  </a:lnTo>
                  <a:lnTo>
                    <a:pt x="261" y="267"/>
                  </a:lnTo>
                  <a:lnTo>
                    <a:pt x="265" y="268"/>
                  </a:lnTo>
                  <a:lnTo>
                    <a:pt x="269" y="270"/>
                  </a:lnTo>
                  <a:lnTo>
                    <a:pt x="295" y="284"/>
                  </a:lnTo>
                  <a:lnTo>
                    <a:pt x="332" y="220"/>
                  </a:lnTo>
                  <a:lnTo>
                    <a:pt x="306" y="20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pic>
        <p:nvPicPr>
          <p:cNvPr id="3" name="Graphic 2" descr="Table">
            <a:extLst>
              <a:ext uri="{FF2B5EF4-FFF2-40B4-BE49-F238E27FC236}">
                <a16:creationId xmlns:a16="http://schemas.microsoft.com/office/drawing/2014/main" id="{E59260DB-FB73-BA53-7689-6476715DC0E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705387" y="1187571"/>
            <a:ext cx="496852" cy="496852"/>
          </a:xfrm>
          <a:prstGeom prst="rect">
            <a:avLst/>
          </a:prstGeom>
        </p:spPr>
      </p:pic>
      <p:sp>
        <p:nvSpPr>
          <p:cNvPr id="10" name="Rectangle: Rounded Corners 9">
            <a:extLst>
              <a:ext uri="{FF2B5EF4-FFF2-40B4-BE49-F238E27FC236}">
                <a16:creationId xmlns:a16="http://schemas.microsoft.com/office/drawing/2014/main" id="{C5F6D3F2-6659-1BEF-D0C3-AE8263837CBB}"/>
              </a:ext>
              <a:ext uri="{C183D7F6-B498-43B3-948B-1728B52AA6E4}">
                <adec:decorative xmlns:adec="http://schemas.microsoft.com/office/drawing/2017/decorative" val="1"/>
              </a:ext>
            </a:extLst>
          </p:cNvPr>
          <p:cNvSpPr/>
          <p:nvPr/>
        </p:nvSpPr>
        <p:spPr>
          <a:xfrm>
            <a:off x="594138" y="2044914"/>
            <a:ext cx="3660775" cy="740997"/>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IDENTIFYING INPUT AND OUTPUT </a:t>
            </a:r>
          </a:p>
        </p:txBody>
      </p:sp>
      <p:sp>
        <p:nvSpPr>
          <p:cNvPr id="12" name="Oval 11">
            <a:extLst>
              <a:ext uri="{FF2B5EF4-FFF2-40B4-BE49-F238E27FC236}">
                <a16:creationId xmlns:a16="http://schemas.microsoft.com/office/drawing/2014/main" id="{71F17410-C7D1-3C26-7C13-DA5B82370FC9}"/>
              </a:ext>
              <a:ext uri="{C183D7F6-B498-43B3-948B-1728B52AA6E4}">
                <adec:decorative xmlns:adec="http://schemas.microsoft.com/office/drawing/2017/decorative" val="1"/>
              </a:ext>
            </a:extLst>
          </p:cNvPr>
          <p:cNvSpPr/>
          <p:nvPr/>
        </p:nvSpPr>
        <p:spPr>
          <a:xfrm>
            <a:off x="3765802" y="1961394"/>
            <a:ext cx="939800" cy="939800"/>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8" name="Graphic 17" descr="Magnifying glass">
            <a:extLst>
              <a:ext uri="{FF2B5EF4-FFF2-40B4-BE49-F238E27FC236}">
                <a16:creationId xmlns:a16="http://schemas.microsoft.com/office/drawing/2014/main" id="{3D97C201-936D-57F4-9EE8-F6A1473B5C2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976189" y="2188168"/>
            <a:ext cx="485695" cy="485695"/>
          </a:xfrm>
          <a:prstGeom prst="rect">
            <a:avLst/>
          </a:prstGeom>
        </p:spPr>
      </p:pic>
      <p:sp>
        <p:nvSpPr>
          <p:cNvPr id="24" name="Rectangle: Rounded Corners 23">
            <a:extLst>
              <a:ext uri="{FF2B5EF4-FFF2-40B4-BE49-F238E27FC236}">
                <a16:creationId xmlns:a16="http://schemas.microsoft.com/office/drawing/2014/main" id="{3884D602-AF88-D244-00A6-25E4A48B13EB}"/>
              </a:ext>
              <a:ext uri="{C183D7F6-B498-43B3-948B-1728B52AA6E4}">
                <adec:decorative xmlns:adec="http://schemas.microsoft.com/office/drawing/2017/decorative" val="1"/>
              </a:ext>
            </a:extLst>
          </p:cNvPr>
          <p:cNvSpPr/>
          <p:nvPr/>
        </p:nvSpPr>
        <p:spPr>
          <a:xfrm>
            <a:off x="283415" y="3144227"/>
            <a:ext cx="3660775" cy="740997"/>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TRAIN AND TEST SPLITTING</a:t>
            </a:r>
          </a:p>
        </p:txBody>
      </p:sp>
      <p:sp>
        <p:nvSpPr>
          <p:cNvPr id="43" name="Oval 42">
            <a:extLst>
              <a:ext uri="{FF2B5EF4-FFF2-40B4-BE49-F238E27FC236}">
                <a16:creationId xmlns:a16="http://schemas.microsoft.com/office/drawing/2014/main" id="{6DEF6DEC-EB22-0730-C2AE-799C45A76827}"/>
              </a:ext>
              <a:ext uri="{C183D7F6-B498-43B3-948B-1728B52AA6E4}">
                <adec:decorative xmlns:adec="http://schemas.microsoft.com/office/drawing/2017/decorative" val="1"/>
              </a:ext>
            </a:extLst>
          </p:cNvPr>
          <p:cNvSpPr/>
          <p:nvPr/>
        </p:nvSpPr>
        <p:spPr>
          <a:xfrm>
            <a:off x="3420069" y="3016476"/>
            <a:ext cx="939800" cy="939800"/>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5" name="Graphic 44" descr="Pocket knife">
            <a:extLst>
              <a:ext uri="{FF2B5EF4-FFF2-40B4-BE49-F238E27FC236}">
                <a16:creationId xmlns:a16="http://schemas.microsoft.com/office/drawing/2014/main" id="{D842C7D8-A605-EAB9-EF43-D5FEA2667AB8}"/>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604560" y="3228848"/>
            <a:ext cx="590603" cy="590603"/>
          </a:xfrm>
          <a:prstGeom prst="rect">
            <a:avLst/>
          </a:prstGeom>
        </p:spPr>
      </p:pic>
      <p:pic>
        <p:nvPicPr>
          <p:cNvPr id="47" name="Graphic 46" descr="Construction worker">
            <a:extLst>
              <a:ext uri="{FF2B5EF4-FFF2-40B4-BE49-F238E27FC236}">
                <a16:creationId xmlns:a16="http://schemas.microsoft.com/office/drawing/2014/main" id="{6C4DAC6F-FC2E-0145-4AB2-567DA2EFE40E}"/>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695312" y="1151959"/>
            <a:ext cx="543284" cy="543284"/>
          </a:xfrm>
          <a:prstGeom prst="rect">
            <a:avLst/>
          </a:prstGeom>
        </p:spPr>
      </p:pic>
      <p:sp>
        <p:nvSpPr>
          <p:cNvPr id="50" name="Rectangle: Rounded Corners 49">
            <a:extLst>
              <a:ext uri="{FF2B5EF4-FFF2-40B4-BE49-F238E27FC236}">
                <a16:creationId xmlns:a16="http://schemas.microsoft.com/office/drawing/2014/main" id="{A3952BA1-A765-0974-A2FD-3F08D0FBEF63}"/>
              </a:ext>
              <a:ext uri="{C183D7F6-B498-43B3-948B-1728B52AA6E4}">
                <adec:decorative xmlns:adec="http://schemas.microsoft.com/office/drawing/2017/decorative" val="1"/>
              </a:ext>
            </a:extLst>
          </p:cNvPr>
          <p:cNvSpPr/>
          <p:nvPr/>
        </p:nvSpPr>
        <p:spPr>
          <a:xfrm>
            <a:off x="1066892" y="5191121"/>
            <a:ext cx="3660775" cy="740997"/>
          </a:xfrm>
          <a:prstGeom prst="roundRect">
            <a:avLst>
              <a:gd name="adj" fmla="val 50000"/>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600" dirty="0"/>
              <a:t>FEATURE EXTRACTION</a:t>
            </a:r>
          </a:p>
        </p:txBody>
      </p:sp>
      <p:sp>
        <p:nvSpPr>
          <p:cNvPr id="51" name="Oval 50">
            <a:extLst>
              <a:ext uri="{FF2B5EF4-FFF2-40B4-BE49-F238E27FC236}">
                <a16:creationId xmlns:a16="http://schemas.microsoft.com/office/drawing/2014/main" id="{E08C7E97-9905-4ECD-C26B-10561A890D9B}"/>
              </a:ext>
              <a:ext uri="{C183D7F6-B498-43B3-948B-1728B52AA6E4}">
                <adec:decorative xmlns:adec="http://schemas.microsoft.com/office/drawing/2017/decorative" val="1"/>
              </a:ext>
            </a:extLst>
          </p:cNvPr>
          <p:cNvSpPr/>
          <p:nvPr/>
        </p:nvSpPr>
        <p:spPr>
          <a:xfrm>
            <a:off x="4191494" y="5053369"/>
            <a:ext cx="939800" cy="939800"/>
          </a:xfrm>
          <a:prstGeom prst="ellipse">
            <a:avLst/>
          </a:prstGeom>
          <a:solidFill>
            <a:schemeClr val="accent3">
              <a:lumMod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pic>
        <p:nvPicPr>
          <p:cNvPr id="52" name="Graphic 51" descr="Target">
            <a:extLst>
              <a:ext uri="{FF2B5EF4-FFF2-40B4-BE49-F238E27FC236}">
                <a16:creationId xmlns:a16="http://schemas.microsoft.com/office/drawing/2014/main" id="{BE4085E2-3771-09AB-B722-2A5DA52BA815}"/>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417949" y="5262248"/>
            <a:ext cx="511532" cy="511532"/>
          </a:xfrm>
          <a:prstGeom prst="rect">
            <a:avLst/>
          </a:prstGeom>
        </p:spPr>
      </p:pic>
      <p:sp>
        <p:nvSpPr>
          <p:cNvPr id="53" name="Rectangle: Rounded Corners 52">
            <a:extLst>
              <a:ext uri="{FF2B5EF4-FFF2-40B4-BE49-F238E27FC236}">
                <a16:creationId xmlns:a16="http://schemas.microsoft.com/office/drawing/2014/main" id="{074B732C-A6E8-A13D-5BC6-C02690003EEE}"/>
              </a:ext>
              <a:ext uri="{C183D7F6-B498-43B3-948B-1728B52AA6E4}">
                <adec:decorative xmlns:adec="http://schemas.microsoft.com/office/drawing/2017/decorative" val="1"/>
              </a:ext>
            </a:extLst>
          </p:cNvPr>
          <p:cNvSpPr/>
          <p:nvPr/>
        </p:nvSpPr>
        <p:spPr>
          <a:xfrm>
            <a:off x="7298246" y="5192569"/>
            <a:ext cx="3861697" cy="740997"/>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MODEL REGISTRY</a:t>
            </a:r>
          </a:p>
        </p:txBody>
      </p:sp>
      <p:sp>
        <p:nvSpPr>
          <p:cNvPr id="54" name="Oval 53">
            <a:extLst>
              <a:ext uri="{FF2B5EF4-FFF2-40B4-BE49-F238E27FC236}">
                <a16:creationId xmlns:a16="http://schemas.microsoft.com/office/drawing/2014/main" id="{2591DC5B-9CDB-F283-10C5-E4F3CA558DE7}"/>
              </a:ext>
              <a:ext uri="{C183D7F6-B498-43B3-948B-1728B52AA6E4}">
                <adec:decorative xmlns:adec="http://schemas.microsoft.com/office/drawing/2017/decorative" val="1"/>
              </a:ext>
            </a:extLst>
          </p:cNvPr>
          <p:cNvSpPr/>
          <p:nvPr/>
        </p:nvSpPr>
        <p:spPr>
          <a:xfrm>
            <a:off x="6906000" y="5099491"/>
            <a:ext cx="939800" cy="939800"/>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8" name="Graphic 57" descr="Syncing cloud">
            <a:extLst>
              <a:ext uri="{FF2B5EF4-FFF2-40B4-BE49-F238E27FC236}">
                <a16:creationId xmlns:a16="http://schemas.microsoft.com/office/drawing/2014/main" id="{D4DE2778-66BE-A359-4CB2-35CDC5CB9681}"/>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7644846" y="2141078"/>
            <a:ext cx="509479" cy="509479"/>
          </a:xfrm>
          <a:prstGeom prst="rect">
            <a:avLst/>
          </a:prstGeom>
        </p:spPr>
      </p:pic>
      <p:pic>
        <p:nvPicPr>
          <p:cNvPr id="60" name="Graphic 59" descr="Scientist">
            <a:extLst>
              <a:ext uri="{FF2B5EF4-FFF2-40B4-BE49-F238E27FC236}">
                <a16:creationId xmlns:a16="http://schemas.microsoft.com/office/drawing/2014/main" id="{3FD0C234-A4E8-804C-CFDD-DFB631B0D4A7}"/>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7880525" y="3241003"/>
            <a:ext cx="615457" cy="615457"/>
          </a:xfrm>
          <a:prstGeom prst="rect">
            <a:avLst/>
          </a:prstGeom>
        </p:spPr>
      </p:pic>
      <p:pic>
        <p:nvPicPr>
          <p:cNvPr id="64" name="Graphic 63" descr="Gauge">
            <a:extLst>
              <a:ext uri="{FF2B5EF4-FFF2-40B4-BE49-F238E27FC236}">
                <a16:creationId xmlns:a16="http://schemas.microsoft.com/office/drawing/2014/main" id="{E7898A11-380D-D0E3-A992-5DABEA2C5DE8}"/>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7780766" y="4236385"/>
            <a:ext cx="572460" cy="572460"/>
          </a:xfrm>
          <a:prstGeom prst="rect">
            <a:avLst/>
          </a:prstGeom>
        </p:spPr>
      </p:pic>
      <p:pic>
        <p:nvPicPr>
          <p:cNvPr id="66" name="Graphic 65" descr="Register">
            <a:extLst>
              <a:ext uri="{FF2B5EF4-FFF2-40B4-BE49-F238E27FC236}">
                <a16:creationId xmlns:a16="http://schemas.microsoft.com/office/drawing/2014/main" id="{6269D090-CD4F-DC40-11C1-06F54737E9B7}"/>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7100209" y="5259327"/>
            <a:ext cx="577129" cy="577129"/>
          </a:xfrm>
          <a:prstGeom prst="rect">
            <a:avLst/>
          </a:prstGeom>
        </p:spPr>
      </p:pic>
      <p:pic>
        <p:nvPicPr>
          <p:cNvPr id="2" name="Picture 1">
            <a:extLst>
              <a:ext uri="{FF2B5EF4-FFF2-40B4-BE49-F238E27FC236}">
                <a16:creationId xmlns:a16="http://schemas.microsoft.com/office/drawing/2014/main" id="{F3A32768-A861-DE2E-B790-A0D8B1D3C40B}"/>
              </a:ext>
            </a:extLst>
          </p:cNvPr>
          <p:cNvPicPr>
            <a:picLocks noChangeAspect="1"/>
          </p:cNvPicPr>
          <p:nvPr/>
        </p:nvPicPr>
        <p:blipFill>
          <a:blip r:embed="rId22"/>
          <a:stretch>
            <a:fillRect/>
          </a:stretch>
        </p:blipFill>
        <p:spPr>
          <a:xfrm>
            <a:off x="9930188" y="6553174"/>
            <a:ext cx="2261812" cy="304826"/>
          </a:xfrm>
          <a:prstGeom prst="rect">
            <a:avLst/>
          </a:prstGeom>
        </p:spPr>
      </p:pic>
    </p:spTree>
    <p:extLst>
      <p:ext uri="{BB962C8B-B14F-4D97-AF65-F5344CB8AC3E}">
        <p14:creationId xmlns:p14="http://schemas.microsoft.com/office/powerpoint/2010/main" val="32997151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D28A7D3-6115-EDEE-DB57-DFF524A93031}"/>
              </a:ext>
            </a:extLst>
          </p:cNvPr>
          <p:cNvPicPr>
            <a:picLocks noChangeAspect="1"/>
          </p:cNvPicPr>
          <p:nvPr/>
        </p:nvPicPr>
        <p:blipFill rotWithShape="1">
          <a:blip r:embed="rId2">
            <a:extLst>
              <a:ext uri="{28A0092B-C50C-407E-A947-70E740481C1C}">
                <a14:useLocalDpi xmlns:a14="http://schemas.microsoft.com/office/drawing/2010/main" val="0"/>
              </a:ext>
            </a:extLst>
          </a:blip>
          <a:srcRect t="4837" b="5621"/>
          <a:stretch/>
        </p:blipFill>
        <p:spPr>
          <a:xfrm>
            <a:off x="4378440" y="3376242"/>
            <a:ext cx="7813560" cy="3481757"/>
          </a:xfrm>
          <a:prstGeom prst="rect">
            <a:avLst/>
          </a:prstGeom>
        </p:spPr>
      </p:pic>
      <p:pic>
        <p:nvPicPr>
          <p:cNvPr id="7" name="Picture 6">
            <a:extLst>
              <a:ext uri="{FF2B5EF4-FFF2-40B4-BE49-F238E27FC236}">
                <a16:creationId xmlns:a16="http://schemas.microsoft.com/office/drawing/2014/main" id="{83CE26A4-39E5-7407-E01A-45ACDE858B48}"/>
              </a:ext>
            </a:extLst>
          </p:cNvPr>
          <p:cNvPicPr>
            <a:picLocks noChangeAspect="1"/>
          </p:cNvPicPr>
          <p:nvPr/>
        </p:nvPicPr>
        <p:blipFill rotWithShape="1">
          <a:blip r:embed="rId3">
            <a:extLst>
              <a:ext uri="{28A0092B-C50C-407E-A947-70E740481C1C}">
                <a14:useLocalDpi xmlns:a14="http://schemas.microsoft.com/office/drawing/2010/main" val="0"/>
              </a:ext>
            </a:extLst>
          </a:blip>
          <a:srcRect l="11985" t="12419" r="11251" b="18039"/>
          <a:stretch/>
        </p:blipFill>
        <p:spPr>
          <a:xfrm>
            <a:off x="0" y="480128"/>
            <a:ext cx="5735117" cy="2922493"/>
          </a:xfrm>
          <a:prstGeom prst="rect">
            <a:avLst/>
          </a:prstGeom>
        </p:spPr>
      </p:pic>
      <p:sp>
        <p:nvSpPr>
          <p:cNvPr id="8" name="TextBox 7">
            <a:extLst>
              <a:ext uri="{FF2B5EF4-FFF2-40B4-BE49-F238E27FC236}">
                <a16:creationId xmlns:a16="http://schemas.microsoft.com/office/drawing/2014/main" id="{BB3A6D73-31DC-7417-1061-B36AC58335B7}"/>
              </a:ext>
            </a:extLst>
          </p:cNvPr>
          <p:cNvSpPr txBox="1"/>
          <p:nvPr/>
        </p:nvSpPr>
        <p:spPr>
          <a:xfrm>
            <a:off x="5735117" y="408392"/>
            <a:ext cx="6456883" cy="3046988"/>
          </a:xfrm>
          <a:prstGeom prst="rect">
            <a:avLst/>
          </a:prstGeom>
          <a:noFill/>
        </p:spPr>
        <p:txBody>
          <a:bodyPr wrap="square" rtlCol="0">
            <a:spAutoFit/>
          </a:bodyPr>
          <a:lstStyle/>
          <a:p>
            <a:pPr marL="285750" indent="-285750">
              <a:buFont typeface="Wingdings" panose="05000000000000000000" pitchFamily="2" charset="2"/>
              <a:buChar char="q"/>
            </a:pPr>
            <a:r>
              <a:rPr lang="en-IN" sz="2400" dirty="0">
                <a:latin typeface="Centaur" panose="02030504050205020304" pitchFamily="18" charset="0"/>
              </a:rPr>
              <a:t>First, open command prompt at required folder which has the code of MLflow.</a:t>
            </a:r>
          </a:p>
          <a:p>
            <a:pPr marL="285750" indent="-285750">
              <a:buFont typeface="Wingdings" panose="05000000000000000000" pitchFamily="2" charset="2"/>
              <a:buChar char="q"/>
            </a:pPr>
            <a:r>
              <a:rPr lang="en-IN" sz="2400" dirty="0">
                <a:latin typeface="Centaur" panose="02030504050205020304" pitchFamily="18" charset="0"/>
              </a:rPr>
              <a:t> Then, install MLflow using $ pip install mlflow</a:t>
            </a:r>
          </a:p>
          <a:p>
            <a:pPr marL="285750" indent="-285750">
              <a:buFont typeface="Wingdings" panose="05000000000000000000" pitchFamily="2" charset="2"/>
              <a:buChar char="q"/>
            </a:pPr>
            <a:r>
              <a:rPr lang="en-IN" sz="2400" dirty="0">
                <a:latin typeface="Centaur" panose="02030504050205020304" pitchFamily="18" charset="0"/>
              </a:rPr>
              <a:t>Next, to open the MLflow Dashboard use $ mlflow ui </a:t>
            </a:r>
          </a:p>
          <a:p>
            <a:pPr marL="285750" indent="-285750">
              <a:buFont typeface="Wingdings" panose="05000000000000000000" pitchFamily="2" charset="2"/>
              <a:buChar char="q"/>
            </a:pPr>
            <a:r>
              <a:rPr lang="en-IN" sz="2400" dirty="0">
                <a:latin typeface="Centaur" panose="02030504050205020304" pitchFamily="18" charset="0"/>
              </a:rPr>
              <a:t>You can see this below Dashboard of MLflow with the 2 different parts which we use Experiments and Models.</a:t>
            </a:r>
          </a:p>
        </p:txBody>
      </p:sp>
      <p:sp>
        <p:nvSpPr>
          <p:cNvPr id="9" name="TextBox 8">
            <a:extLst>
              <a:ext uri="{FF2B5EF4-FFF2-40B4-BE49-F238E27FC236}">
                <a16:creationId xmlns:a16="http://schemas.microsoft.com/office/drawing/2014/main" id="{1E53BB45-B775-3A7B-0490-0B917ABC5D1D}"/>
              </a:ext>
            </a:extLst>
          </p:cNvPr>
          <p:cNvSpPr txBox="1"/>
          <p:nvPr/>
        </p:nvSpPr>
        <p:spPr>
          <a:xfrm>
            <a:off x="0" y="3376242"/>
            <a:ext cx="4378441" cy="1938992"/>
          </a:xfrm>
          <a:prstGeom prst="rect">
            <a:avLst/>
          </a:prstGeom>
          <a:noFill/>
        </p:spPr>
        <p:txBody>
          <a:bodyPr wrap="square" rtlCol="0">
            <a:spAutoFit/>
          </a:bodyPr>
          <a:lstStyle/>
          <a:p>
            <a:r>
              <a:rPr lang="en-US" sz="2400" dirty="0">
                <a:latin typeface="Centaur" panose="02030504050205020304" pitchFamily="18" charset="0"/>
              </a:rPr>
              <a:t>The code snippet is essential for Integrating MLflow into our workflow, facilitating efficient management of machine learning tasks.</a:t>
            </a:r>
            <a:endParaRPr lang="en-IN" sz="2400" dirty="0">
              <a:latin typeface="Centaur" panose="02030504050205020304" pitchFamily="18" charset="0"/>
            </a:endParaRPr>
          </a:p>
        </p:txBody>
      </p:sp>
      <p:sp>
        <p:nvSpPr>
          <p:cNvPr id="10" name="TextBox 9">
            <a:extLst>
              <a:ext uri="{FF2B5EF4-FFF2-40B4-BE49-F238E27FC236}">
                <a16:creationId xmlns:a16="http://schemas.microsoft.com/office/drawing/2014/main" id="{DEA7AEEC-5AD1-BE56-45B1-288A07E20C71}"/>
              </a:ext>
            </a:extLst>
          </p:cNvPr>
          <p:cNvSpPr txBox="1"/>
          <p:nvPr/>
        </p:nvSpPr>
        <p:spPr>
          <a:xfrm>
            <a:off x="-1" y="5315234"/>
            <a:ext cx="4378441" cy="1446550"/>
          </a:xfrm>
          <a:prstGeom prst="rect">
            <a:avLst/>
          </a:prstGeom>
          <a:noFill/>
        </p:spPr>
        <p:txBody>
          <a:bodyPr wrap="square" rtlCol="0">
            <a:spAutoFit/>
          </a:bodyPr>
          <a:lstStyle/>
          <a:p>
            <a:r>
              <a:rPr lang="en-IN" sz="2200" dirty="0">
                <a:effectLst>
                  <a:outerShdw blurRad="38100" dist="38100" dir="2700000" algn="tl">
                    <a:srgbClr val="000000">
                      <a:alpha val="43137"/>
                    </a:srgbClr>
                  </a:outerShdw>
                </a:effectLst>
                <a:latin typeface="Centaur" panose="02030504050205020304" pitchFamily="18" charset="0"/>
              </a:rPr>
              <a:t>Key Features :</a:t>
            </a:r>
          </a:p>
          <a:p>
            <a:pPr marL="514350" indent="-514350">
              <a:buAutoNum type="arabicPeriod"/>
            </a:pPr>
            <a:r>
              <a:rPr lang="en-IN" sz="2200" dirty="0">
                <a:effectLst>
                  <a:outerShdw blurRad="38100" dist="38100" dir="2700000" algn="tl">
                    <a:srgbClr val="000000">
                      <a:alpha val="43137"/>
                    </a:srgbClr>
                  </a:outerShdw>
                </a:effectLst>
                <a:latin typeface="Centaur" panose="02030504050205020304" pitchFamily="18" charset="0"/>
              </a:rPr>
              <a:t>Experiment Tracking</a:t>
            </a:r>
          </a:p>
          <a:p>
            <a:pPr marL="514350" indent="-514350">
              <a:buAutoNum type="arabicPeriod"/>
            </a:pPr>
            <a:r>
              <a:rPr lang="en-IN" sz="2200" dirty="0">
                <a:effectLst>
                  <a:outerShdw blurRad="38100" dist="38100" dir="2700000" algn="tl">
                    <a:srgbClr val="000000">
                      <a:alpha val="43137"/>
                    </a:srgbClr>
                  </a:outerShdw>
                </a:effectLst>
                <a:latin typeface="Centaur" panose="02030504050205020304" pitchFamily="18" charset="0"/>
              </a:rPr>
              <a:t>Model Management</a:t>
            </a:r>
          </a:p>
          <a:p>
            <a:pPr marL="514350" indent="-514350">
              <a:buAutoNum type="arabicPeriod"/>
            </a:pPr>
            <a:r>
              <a:rPr lang="en-IN" sz="2200" dirty="0">
                <a:effectLst>
                  <a:outerShdw blurRad="38100" dist="38100" dir="2700000" algn="tl">
                    <a:srgbClr val="000000">
                      <a:alpha val="43137"/>
                    </a:srgbClr>
                  </a:outerShdw>
                </a:effectLst>
                <a:latin typeface="Centaur" panose="02030504050205020304" pitchFamily="18" charset="0"/>
              </a:rPr>
              <a:t>Deployment</a:t>
            </a:r>
          </a:p>
        </p:txBody>
      </p:sp>
      <p:sp>
        <p:nvSpPr>
          <p:cNvPr id="11" name="Rectangle 10">
            <a:extLst>
              <a:ext uri="{FF2B5EF4-FFF2-40B4-BE49-F238E27FC236}">
                <a16:creationId xmlns:a16="http://schemas.microsoft.com/office/drawing/2014/main" id="{D554F8E5-E115-3EDE-8CC2-F86C1D81A555}"/>
              </a:ext>
            </a:extLst>
          </p:cNvPr>
          <p:cNvSpPr/>
          <p:nvPr/>
        </p:nvSpPr>
        <p:spPr>
          <a:xfrm>
            <a:off x="-1" y="1125737"/>
            <a:ext cx="2348753" cy="259976"/>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itle 1">
            <a:extLst>
              <a:ext uri="{FF2B5EF4-FFF2-40B4-BE49-F238E27FC236}">
                <a16:creationId xmlns:a16="http://schemas.microsoft.com/office/drawing/2014/main" id="{99B238A5-3A19-FF8A-D629-1C2DD1BEC8DF}"/>
              </a:ext>
            </a:extLst>
          </p:cNvPr>
          <p:cNvSpPr txBox="1">
            <a:spLocks/>
          </p:cNvSpPr>
          <p:nvPr/>
        </p:nvSpPr>
        <p:spPr>
          <a:xfrm>
            <a:off x="228600" y="65426"/>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accent5">
                    <a:lumMod val="60000"/>
                    <a:lumOff val="40000"/>
                  </a:schemeClr>
                </a:solidFill>
              </a:rPr>
              <a:t>ml</a:t>
            </a:r>
            <a:r>
              <a:rPr lang="en-US" sz="2800" b="1" i="1" dirty="0">
                <a:solidFill>
                  <a:schemeClr val="accent5">
                    <a:lumMod val="60000"/>
                    <a:lumOff val="40000"/>
                  </a:schemeClr>
                </a:solidFill>
              </a:rPr>
              <a:t>flow</a:t>
            </a:r>
            <a:r>
              <a:rPr lang="en-US" sz="2800" b="1" dirty="0">
                <a:solidFill>
                  <a:schemeClr val="accent5">
                    <a:lumMod val="60000"/>
                    <a:lumOff val="40000"/>
                  </a:schemeClr>
                </a:solidFill>
              </a:rPr>
              <a:t> Dashboard</a:t>
            </a:r>
            <a:br>
              <a:rPr lang="en-US" sz="2800" dirty="0">
                <a:solidFill>
                  <a:schemeClr val="accent5">
                    <a:lumMod val="60000"/>
                    <a:lumOff val="40000"/>
                  </a:schemeClr>
                </a:solidFill>
              </a:rPr>
            </a:br>
            <a:endParaRPr lang="en-US" sz="2800" dirty="0">
              <a:solidFill>
                <a:schemeClr val="accent5">
                  <a:lumMod val="60000"/>
                  <a:lumOff val="40000"/>
                </a:schemeClr>
              </a:solidFill>
            </a:endParaRPr>
          </a:p>
        </p:txBody>
      </p:sp>
      <p:cxnSp>
        <p:nvCxnSpPr>
          <p:cNvPr id="14" name="Straight Connector 13">
            <a:extLst>
              <a:ext uri="{FF2B5EF4-FFF2-40B4-BE49-F238E27FC236}">
                <a16:creationId xmlns:a16="http://schemas.microsoft.com/office/drawing/2014/main" id="{1F0CA0D7-F1E9-754A-D3CE-BAACF265618F}"/>
              </a:ext>
              <a:ext uri="{C183D7F6-B498-43B3-948B-1728B52AA6E4}">
                <adec:decorative xmlns:adec="http://schemas.microsoft.com/office/drawing/2017/decorative" val="1"/>
              </a:ext>
            </a:extLst>
          </p:cNvPr>
          <p:cNvCxnSpPr>
            <a:cxnSpLocks/>
          </p:cNvCxnSpPr>
          <p:nvPr/>
        </p:nvCxnSpPr>
        <p:spPr>
          <a:xfrm>
            <a:off x="-1" y="227062"/>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E7661E7-4ED4-738A-19CE-89935B633B50}"/>
              </a:ext>
              <a:ext uri="{C183D7F6-B498-43B3-948B-1728B52AA6E4}">
                <adec:decorative xmlns:adec="http://schemas.microsoft.com/office/drawing/2017/decorative" val="1"/>
              </a:ext>
            </a:extLst>
          </p:cNvPr>
          <p:cNvCxnSpPr>
            <a:cxnSpLocks/>
          </p:cNvCxnSpPr>
          <p:nvPr/>
        </p:nvCxnSpPr>
        <p:spPr>
          <a:xfrm>
            <a:off x="8105775" y="316709"/>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pic>
        <p:nvPicPr>
          <p:cNvPr id="5" name="Picture 4">
            <a:hlinkClick r:id="rId4"/>
            <a:extLst>
              <a:ext uri="{FF2B5EF4-FFF2-40B4-BE49-F238E27FC236}">
                <a16:creationId xmlns:a16="http://schemas.microsoft.com/office/drawing/2014/main" id="{45E91438-9A2E-7BE6-A864-D43ABC62B399}"/>
              </a:ext>
              <a:ext uri="{C183D7F6-B498-43B3-948B-1728B52AA6E4}">
                <adec:decorative xmlns:adec="http://schemas.microsoft.com/office/drawing/2017/decorative" val="0"/>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0194076" y="6550816"/>
            <a:ext cx="1997924" cy="267877"/>
          </a:xfrm>
          <a:prstGeom prst="rect">
            <a:avLst/>
          </a:prstGeom>
          <a:effectLst/>
        </p:spPr>
      </p:pic>
    </p:spTree>
    <p:extLst>
      <p:ext uri="{BB962C8B-B14F-4D97-AF65-F5344CB8AC3E}">
        <p14:creationId xmlns:p14="http://schemas.microsoft.com/office/powerpoint/2010/main" val="39038237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9875B60-DBFF-6F69-AF78-C17295AFD073}"/>
              </a:ext>
            </a:extLst>
          </p:cNvPr>
          <p:cNvPicPr>
            <a:picLocks noChangeAspect="1"/>
          </p:cNvPicPr>
          <p:nvPr/>
        </p:nvPicPr>
        <p:blipFill rotWithShape="1">
          <a:blip r:embed="rId2">
            <a:extLst>
              <a:ext uri="{28A0092B-C50C-407E-A947-70E740481C1C}">
                <a14:useLocalDpi xmlns:a14="http://schemas.microsoft.com/office/drawing/2010/main" val="0"/>
              </a:ext>
            </a:extLst>
          </a:blip>
          <a:srcRect l="7941" t="10196" r="9558" b="5359"/>
          <a:stretch/>
        </p:blipFill>
        <p:spPr>
          <a:xfrm>
            <a:off x="1" y="14127"/>
            <a:ext cx="6095998" cy="3733119"/>
          </a:xfrm>
          <a:prstGeom prst="rect">
            <a:avLst/>
          </a:prstGeom>
        </p:spPr>
      </p:pic>
      <p:pic>
        <p:nvPicPr>
          <p:cNvPr id="5" name="Picture 4">
            <a:extLst>
              <a:ext uri="{FF2B5EF4-FFF2-40B4-BE49-F238E27FC236}">
                <a16:creationId xmlns:a16="http://schemas.microsoft.com/office/drawing/2014/main" id="{3E02A127-7061-613C-B1D6-8C6783913889}"/>
              </a:ext>
            </a:extLst>
          </p:cNvPr>
          <p:cNvPicPr>
            <a:picLocks noChangeAspect="1"/>
          </p:cNvPicPr>
          <p:nvPr/>
        </p:nvPicPr>
        <p:blipFill rotWithShape="1">
          <a:blip r:embed="rId3">
            <a:extLst>
              <a:ext uri="{28A0092B-C50C-407E-A947-70E740481C1C}">
                <a14:useLocalDpi xmlns:a14="http://schemas.microsoft.com/office/drawing/2010/main" val="0"/>
              </a:ext>
            </a:extLst>
          </a:blip>
          <a:srcRect l="8088" t="27081" r="8971" b="5360"/>
          <a:stretch/>
        </p:blipFill>
        <p:spPr>
          <a:xfrm>
            <a:off x="0" y="3747246"/>
            <a:ext cx="6096001" cy="3124881"/>
          </a:xfrm>
          <a:prstGeom prst="rect">
            <a:avLst/>
          </a:prstGeom>
        </p:spPr>
      </p:pic>
      <p:pic>
        <p:nvPicPr>
          <p:cNvPr id="11" name="Picture 10">
            <a:extLst>
              <a:ext uri="{FF2B5EF4-FFF2-40B4-BE49-F238E27FC236}">
                <a16:creationId xmlns:a16="http://schemas.microsoft.com/office/drawing/2014/main" id="{BE990244-E2E4-0BEA-0F8C-DF4696A43E9A}"/>
              </a:ext>
            </a:extLst>
          </p:cNvPr>
          <p:cNvPicPr>
            <a:picLocks noChangeAspect="1"/>
          </p:cNvPicPr>
          <p:nvPr/>
        </p:nvPicPr>
        <p:blipFill rotWithShape="1">
          <a:blip r:embed="rId4">
            <a:extLst>
              <a:ext uri="{28A0092B-C50C-407E-A947-70E740481C1C}">
                <a14:useLocalDpi xmlns:a14="http://schemas.microsoft.com/office/drawing/2010/main" val="0"/>
              </a:ext>
            </a:extLst>
          </a:blip>
          <a:srcRect l="8824" t="10327" r="8677" b="5792"/>
          <a:stretch/>
        </p:blipFill>
        <p:spPr>
          <a:xfrm>
            <a:off x="6095999" y="21192"/>
            <a:ext cx="6095998" cy="3927082"/>
          </a:xfrm>
          <a:prstGeom prst="rect">
            <a:avLst/>
          </a:prstGeom>
        </p:spPr>
      </p:pic>
      <p:pic>
        <p:nvPicPr>
          <p:cNvPr id="14" name="Picture 13">
            <a:extLst>
              <a:ext uri="{FF2B5EF4-FFF2-40B4-BE49-F238E27FC236}">
                <a16:creationId xmlns:a16="http://schemas.microsoft.com/office/drawing/2014/main" id="{5432EA95-C6DA-09D9-2A7C-0558C8BB2ED3}"/>
              </a:ext>
            </a:extLst>
          </p:cNvPr>
          <p:cNvPicPr>
            <a:picLocks noChangeAspect="1"/>
          </p:cNvPicPr>
          <p:nvPr/>
        </p:nvPicPr>
        <p:blipFill rotWithShape="1">
          <a:blip r:embed="rId5">
            <a:extLst>
              <a:ext uri="{28A0092B-C50C-407E-A947-70E740481C1C}">
                <a14:useLocalDpi xmlns:a14="http://schemas.microsoft.com/office/drawing/2010/main" val="0"/>
              </a:ext>
            </a:extLst>
          </a:blip>
          <a:srcRect l="8750" t="33318" r="9338" b="4706"/>
          <a:stretch/>
        </p:blipFill>
        <p:spPr>
          <a:xfrm>
            <a:off x="6095997" y="3948273"/>
            <a:ext cx="6096002" cy="2923853"/>
          </a:xfrm>
          <a:prstGeom prst="rect">
            <a:avLst/>
          </a:prstGeom>
        </p:spPr>
      </p:pic>
      <p:cxnSp>
        <p:nvCxnSpPr>
          <p:cNvPr id="15" name="Straight Connector 14">
            <a:extLst>
              <a:ext uri="{FF2B5EF4-FFF2-40B4-BE49-F238E27FC236}">
                <a16:creationId xmlns:a16="http://schemas.microsoft.com/office/drawing/2014/main" id="{7563C3A5-98BE-26C5-EC14-A0CE715753CB}"/>
              </a:ext>
            </a:extLst>
          </p:cNvPr>
          <p:cNvCxnSpPr/>
          <p:nvPr/>
        </p:nvCxnSpPr>
        <p:spPr>
          <a:xfrm>
            <a:off x="6095999" y="0"/>
            <a:ext cx="0" cy="685800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D8FD781E-A716-D348-4557-BC377E47B204}"/>
              </a:ext>
            </a:extLst>
          </p:cNvPr>
          <p:cNvPicPr>
            <a:picLocks noChangeAspect="1"/>
          </p:cNvPicPr>
          <p:nvPr/>
        </p:nvPicPr>
        <p:blipFill>
          <a:blip r:embed="rId6"/>
          <a:stretch>
            <a:fillRect/>
          </a:stretch>
        </p:blipFill>
        <p:spPr>
          <a:xfrm>
            <a:off x="9930188" y="6553174"/>
            <a:ext cx="2261812" cy="304826"/>
          </a:xfrm>
          <a:prstGeom prst="rect">
            <a:avLst/>
          </a:prstGeom>
        </p:spPr>
      </p:pic>
    </p:spTree>
    <p:extLst>
      <p:ext uri="{BB962C8B-B14F-4D97-AF65-F5344CB8AC3E}">
        <p14:creationId xmlns:p14="http://schemas.microsoft.com/office/powerpoint/2010/main" val="7767392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F80F3A9-040F-7E9A-8F77-8F3E96616D3C}"/>
              </a:ext>
            </a:extLst>
          </p:cNvPr>
          <p:cNvPicPr>
            <a:picLocks noChangeAspect="1"/>
          </p:cNvPicPr>
          <p:nvPr/>
        </p:nvPicPr>
        <p:blipFill rotWithShape="1">
          <a:blip r:embed="rId2">
            <a:extLst>
              <a:ext uri="{28A0092B-C50C-407E-A947-70E740481C1C}">
                <a14:useLocalDpi xmlns:a14="http://schemas.microsoft.com/office/drawing/2010/main" val="0"/>
              </a:ext>
            </a:extLst>
          </a:blip>
          <a:srcRect l="8676" t="10457" r="8971" b="6405"/>
          <a:stretch/>
        </p:blipFill>
        <p:spPr>
          <a:xfrm>
            <a:off x="0" y="2"/>
            <a:ext cx="5719479" cy="3401817"/>
          </a:xfrm>
          <a:prstGeom prst="rect">
            <a:avLst/>
          </a:prstGeom>
        </p:spPr>
      </p:pic>
      <p:pic>
        <p:nvPicPr>
          <p:cNvPr id="5" name="Picture 4">
            <a:extLst>
              <a:ext uri="{FF2B5EF4-FFF2-40B4-BE49-F238E27FC236}">
                <a16:creationId xmlns:a16="http://schemas.microsoft.com/office/drawing/2014/main" id="{380B0945-8A74-CEA9-FFF6-9B462633DF29}"/>
              </a:ext>
            </a:extLst>
          </p:cNvPr>
          <p:cNvPicPr>
            <a:picLocks noChangeAspect="1"/>
          </p:cNvPicPr>
          <p:nvPr/>
        </p:nvPicPr>
        <p:blipFill rotWithShape="1">
          <a:blip r:embed="rId3">
            <a:extLst>
              <a:ext uri="{28A0092B-C50C-407E-A947-70E740481C1C}">
                <a14:useLocalDpi xmlns:a14="http://schemas.microsoft.com/office/drawing/2010/main" val="0"/>
              </a:ext>
            </a:extLst>
          </a:blip>
          <a:srcRect t="9935" r="1324" b="49538"/>
          <a:stretch/>
        </p:blipFill>
        <p:spPr>
          <a:xfrm>
            <a:off x="5719483" y="1259541"/>
            <a:ext cx="6472517" cy="2142277"/>
          </a:xfrm>
          <a:prstGeom prst="rect">
            <a:avLst/>
          </a:prstGeom>
        </p:spPr>
      </p:pic>
      <p:sp>
        <p:nvSpPr>
          <p:cNvPr id="6" name="TextBox 5">
            <a:extLst>
              <a:ext uri="{FF2B5EF4-FFF2-40B4-BE49-F238E27FC236}">
                <a16:creationId xmlns:a16="http://schemas.microsoft.com/office/drawing/2014/main" id="{65574CDA-120D-9AB7-4578-50918E97C939}"/>
              </a:ext>
            </a:extLst>
          </p:cNvPr>
          <p:cNvSpPr txBox="1"/>
          <p:nvPr/>
        </p:nvSpPr>
        <p:spPr>
          <a:xfrm>
            <a:off x="5696584" y="-5054"/>
            <a:ext cx="6495416" cy="1323439"/>
          </a:xfrm>
          <a:prstGeom prst="rect">
            <a:avLst/>
          </a:prstGeom>
          <a:noFill/>
        </p:spPr>
        <p:txBody>
          <a:bodyPr wrap="square" rtlCol="0">
            <a:spAutoFit/>
          </a:bodyPr>
          <a:lstStyle/>
          <a:p>
            <a:pPr marL="285750" indent="-285750">
              <a:buFont typeface="Wingdings" panose="05000000000000000000" pitchFamily="2" charset="2"/>
              <a:buChar char="q"/>
            </a:pPr>
            <a:r>
              <a:rPr lang="en-IN" sz="2000" dirty="0">
                <a:latin typeface="Centaur" panose="02030504050205020304" pitchFamily="18" charset="0"/>
              </a:rPr>
              <a:t>After running this all above code in Jupyter notebook, check mlflow tab to see the created experiment is displayed below default.</a:t>
            </a:r>
          </a:p>
          <a:p>
            <a:pPr marL="285750" indent="-285750">
              <a:buFont typeface="Wingdings" panose="05000000000000000000" pitchFamily="2" charset="2"/>
              <a:buChar char="q"/>
            </a:pPr>
            <a:r>
              <a:rPr lang="en-IN" sz="2000" dirty="0">
                <a:latin typeface="Centaur" panose="02030504050205020304" pitchFamily="18" charset="0"/>
              </a:rPr>
              <a:t>We can get the runs which are loading and running at right side.</a:t>
            </a:r>
          </a:p>
        </p:txBody>
      </p:sp>
      <p:pic>
        <p:nvPicPr>
          <p:cNvPr id="8" name="Picture 7">
            <a:extLst>
              <a:ext uri="{FF2B5EF4-FFF2-40B4-BE49-F238E27FC236}">
                <a16:creationId xmlns:a16="http://schemas.microsoft.com/office/drawing/2014/main" id="{DB9CC0D9-A498-EC95-AE03-C5872174B2C1}"/>
              </a:ext>
            </a:extLst>
          </p:cNvPr>
          <p:cNvPicPr>
            <a:picLocks noChangeAspect="1"/>
          </p:cNvPicPr>
          <p:nvPr/>
        </p:nvPicPr>
        <p:blipFill rotWithShape="1">
          <a:blip r:embed="rId4">
            <a:extLst>
              <a:ext uri="{28A0092B-C50C-407E-A947-70E740481C1C}">
                <a14:useLocalDpi xmlns:a14="http://schemas.microsoft.com/office/drawing/2010/main" val="0"/>
              </a:ext>
            </a:extLst>
          </a:blip>
          <a:srcRect t="10248" r="1313" b="5525"/>
          <a:stretch/>
        </p:blipFill>
        <p:spPr>
          <a:xfrm>
            <a:off x="0" y="3401819"/>
            <a:ext cx="7283340" cy="3456179"/>
          </a:xfrm>
          <a:prstGeom prst="rect">
            <a:avLst/>
          </a:prstGeom>
        </p:spPr>
      </p:pic>
      <p:sp>
        <p:nvSpPr>
          <p:cNvPr id="9" name="TextBox 8">
            <a:extLst>
              <a:ext uri="{FF2B5EF4-FFF2-40B4-BE49-F238E27FC236}">
                <a16:creationId xmlns:a16="http://schemas.microsoft.com/office/drawing/2014/main" id="{0CE50D14-1051-3EB0-9253-A1385D525601}"/>
              </a:ext>
            </a:extLst>
          </p:cNvPr>
          <p:cNvSpPr txBox="1"/>
          <p:nvPr/>
        </p:nvSpPr>
        <p:spPr>
          <a:xfrm>
            <a:off x="7283341" y="3401818"/>
            <a:ext cx="4908659" cy="3539430"/>
          </a:xfrm>
          <a:prstGeom prst="rect">
            <a:avLst/>
          </a:prstGeom>
          <a:noFill/>
        </p:spPr>
        <p:txBody>
          <a:bodyPr wrap="square" rtlCol="0">
            <a:spAutoFit/>
          </a:bodyPr>
          <a:lstStyle/>
          <a:p>
            <a:pPr marL="285750" indent="-285750">
              <a:buFont typeface="Wingdings" panose="05000000000000000000" pitchFamily="2" charset="2"/>
              <a:buChar char="q"/>
            </a:pPr>
            <a:r>
              <a:rPr lang="en-IN" sz="2800" dirty="0">
                <a:latin typeface="Centaur" panose="02030504050205020304" pitchFamily="18" charset="0"/>
              </a:rPr>
              <a:t>Click on that run name, we can get this just like left side image.</a:t>
            </a:r>
          </a:p>
          <a:p>
            <a:pPr marL="285750" indent="-285750">
              <a:buFont typeface="Wingdings" panose="05000000000000000000" pitchFamily="2" charset="2"/>
              <a:buChar char="q"/>
            </a:pPr>
            <a:r>
              <a:rPr lang="en-IN" sz="2800" dirty="0">
                <a:latin typeface="Centaur" panose="02030504050205020304" pitchFamily="18" charset="0"/>
              </a:rPr>
              <a:t>Click in that 3 dots at right-above to get rename option.</a:t>
            </a:r>
          </a:p>
          <a:p>
            <a:pPr marL="285750" indent="-285750">
              <a:buFont typeface="Wingdings" panose="05000000000000000000" pitchFamily="2" charset="2"/>
              <a:buChar char="q"/>
            </a:pPr>
            <a:r>
              <a:rPr lang="en-IN" sz="2800" dirty="0">
                <a:latin typeface="Centaur" panose="02030504050205020304" pitchFamily="18" charset="0"/>
              </a:rPr>
              <a:t>We can change name to related model name with run whatever we like to understand from which model it came.</a:t>
            </a:r>
          </a:p>
        </p:txBody>
      </p:sp>
      <p:sp>
        <p:nvSpPr>
          <p:cNvPr id="13" name="Rectangle 12">
            <a:extLst>
              <a:ext uri="{FF2B5EF4-FFF2-40B4-BE49-F238E27FC236}">
                <a16:creationId xmlns:a16="http://schemas.microsoft.com/office/drawing/2014/main" id="{9EA0A5E7-6862-72C9-69E5-3B3025932A73}"/>
              </a:ext>
            </a:extLst>
          </p:cNvPr>
          <p:cNvSpPr/>
          <p:nvPr/>
        </p:nvSpPr>
        <p:spPr>
          <a:xfrm>
            <a:off x="6096000" y="3702424"/>
            <a:ext cx="1187340" cy="958933"/>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a:extLst>
              <a:ext uri="{FF2B5EF4-FFF2-40B4-BE49-F238E27FC236}">
                <a16:creationId xmlns:a16="http://schemas.microsoft.com/office/drawing/2014/main" id="{E83D246E-481C-C26E-6B27-9CD193F8F37C}"/>
              </a:ext>
            </a:extLst>
          </p:cNvPr>
          <p:cNvSpPr/>
          <p:nvPr/>
        </p:nvSpPr>
        <p:spPr>
          <a:xfrm>
            <a:off x="5791200" y="2138653"/>
            <a:ext cx="1344702" cy="672353"/>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 name="Picture 1">
            <a:extLst>
              <a:ext uri="{FF2B5EF4-FFF2-40B4-BE49-F238E27FC236}">
                <a16:creationId xmlns:a16="http://schemas.microsoft.com/office/drawing/2014/main" id="{591BC4A7-31C6-5B12-FE38-452334B92248}"/>
              </a:ext>
            </a:extLst>
          </p:cNvPr>
          <p:cNvPicPr>
            <a:picLocks noChangeAspect="1"/>
          </p:cNvPicPr>
          <p:nvPr/>
        </p:nvPicPr>
        <p:blipFill>
          <a:blip r:embed="rId5"/>
          <a:stretch>
            <a:fillRect/>
          </a:stretch>
        </p:blipFill>
        <p:spPr>
          <a:xfrm>
            <a:off x="9930188" y="6553174"/>
            <a:ext cx="2261812" cy="304826"/>
          </a:xfrm>
          <a:prstGeom prst="rect">
            <a:avLst/>
          </a:prstGeom>
        </p:spPr>
      </p:pic>
    </p:spTree>
    <p:extLst>
      <p:ext uri="{BB962C8B-B14F-4D97-AF65-F5344CB8AC3E}">
        <p14:creationId xmlns:p14="http://schemas.microsoft.com/office/powerpoint/2010/main" val="2711746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C3B4753-C87C-9ED0-2D95-A0135E812197}"/>
              </a:ext>
            </a:extLst>
          </p:cNvPr>
          <p:cNvPicPr>
            <a:picLocks noChangeAspect="1"/>
          </p:cNvPicPr>
          <p:nvPr/>
        </p:nvPicPr>
        <p:blipFill rotWithShape="1">
          <a:blip r:embed="rId2">
            <a:extLst>
              <a:ext uri="{28A0092B-C50C-407E-A947-70E740481C1C}">
                <a14:useLocalDpi xmlns:a14="http://schemas.microsoft.com/office/drawing/2010/main" val="0"/>
              </a:ext>
            </a:extLst>
          </a:blip>
          <a:srcRect l="779" t="11918" r="1969" b="5480"/>
          <a:stretch/>
        </p:blipFill>
        <p:spPr>
          <a:xfrm>
            <a:off x="0" y="2288"/>
            <a:ext cx="6998854" cy="3343836"/>
          </a:xfrm>
          <a:prstGeom prst="rect">
            <a:avLst/>
          </a:prstGeom>
        </p:spPr>
      </p:pic>
      <p:sp>
        <p:nvSpPr>
          <p:cNvPr id="3" name="TextBox 2">
            <a:extLst>
              <a:ext uri="{FF2B5EF4-FFF2-40B4-BE49-F238E27FC236}">
                <a16:creationId xmlns:a16="http://schemas.microsoft.com/office/drawing/2014/main" id="{5AE3D414-2607-FC30-08FD-2AE8628CFC31}"/>
              </a:ext>
            </a:extLst>
          </p:cNvPr>
          <p:cNvSpPr txBox="1"/>
          <p:nvPr/>
        </p:nvSpPr>
        <p:spPr>
          <a:xfrm>
            <a:off x="7451571" y="119934"/>
            <a:ext cx="4287711" cy="3108543"/>
          </a:xfrm>
          <a:prstGeom prst="rect">
            <a:avLst/>
          </a:prstGeom>
          <a:noFill/>
        </p:spPr>
        <p:txBody>
          <a:bodyPr wrap="square" rtlCol="0">
            <a:spAutoFit/>
          </a:bodyPr>
          <a:lstStyle/>
          <a:p>
            <a:pPr marL="285750" indent="-285750">
              <a:buFont typeface="Wingdings" panose="05000000000000000000" pitchFamily="2" charset="2"/>
              <a:buChar char="q"/>
            </a:pPr>
            <a:r>
              <a:rPr lang="en-IN" sz="2800" dirty="0">
                <a:latin typeface="Centaur" panose="02030504050205020304" pitchFamily="18" charset="0"/>
              </a:rPr>
              <a:t> Then, click on Register model to create a new model for using it.</a:t>
            </a:r>
          </a:p>
          <a:p>
            <a:pPr marL="285750" indent="-285750">
              <a:buFont typeface="Wingdings" panose="05000000000000000000" pitchFamily="2" charset="2"/>
              <a:buChar char="q"/>
            </a:pPr>
            <a:endParaRPr lang="en-IN" sz="2800" dirty="0">
              <a:latin typeface="Centaur" panose="02030504050205020304" pitchFamily="18" charset="0"/>
            </a:endParaRPr>
          </a:p>
          <a:p>
            <a:pPr marL="285750" indent="-285750">
              <a:buFont typeface="Wingdings" panose="05000000000000000000" pitchFamily="2" charset="2"/>
              <a:buChar char="q"/>
            </a:pPr>
            <a:r>
              <a:rPr lang="en-IN" sz="2800" dirty="0">
                <a:latin typeface="Centaur" panose="02030504050205020304" pitchFamily="18" charset="0"/>
              </a:rPr>
              <a:t> Next, we can see the pop-up tab which is just like right-side image.</a:t>
            </a:r>
          </a:p>
        </p:txBody>
      </p:sp>
      <p:pic>
        <p:nvPicPr>
          <p:cNvPr id="5" name="Picture 4">
            <a:extLst>
              <a:ext uri="{FF2B5EF4-FFF2-40B4-BE49-F238E27FC236}">
                <a16:creationId xmlns:a16="http://schemas.microsoft.com/office/drawing/2014/main" id="{5A944D60-B920-7EA6-A9E2-AFF13B43BBC2}"/>
              </a:ext>
            </a:extLst>
          </p:cNvPr>
          <p:cNvPicPr>
            <a:picLocks noChangeAspect="1"/>
          </p:cNvPicPr>
          <p:nvPr/>
        </p:nvPicPr>
        <p:blipFill rotWithShape="1">
          <a:blip r:embed="rId3">
            <a:extLst>
              <a:ext uri="{28A0092B-C50C-407E-A947-70E740481C1C}">
                <a14:useLocalDpi xmlns:a14="http://schemas.microsoft.com/office/drawing/2010/main" val="0"/>
              </a:ext>
            </a:extLst>
          </a:blip>
          <a:srcRect t="11420" b="6278"/>
          <a:stretch/>
        </p:blipFill>
        <p:spPr>
          <a:xfrm>
            <a:off x="4606133" y="3346125"/>
            <a:ext cx="7585867" cy="3511876"/>
          </a:xfrm>
          <a:prstGeom prst="rect">
            <a:avLst/>
          </a:prstGeom>
        </p:spPr>
      </p:pic>
      <p:sp>
        <p:nvSpPr>
          <p:cNvPr id="13" name="Rectangle 12">
            <a:extLst>
              <a:ext uri="{FF2B5EF4-FFF2-40B4-BE49-F238E27FC236}">
                <a16:creationId xmlns:a16="http://schemas.microsoft.com/office/drawing/2014/main" id="{9DD43D6F-0D0F-CB56-49AF-798E13DBC442}"/>
              </a:ext>
            </a:extLst>
          </p:cNvPr>
          <p:cNvSpPr/>
          <p:nvPr/>
        </p:nvSpPr>
        <p:spPr>
          <a:xfrm>
            <a:off x="5629835" y="331694"/>
            <a:ext cx="1369019" cy="824753"/>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a:extLst>
              <a:ext uri="{FF2B5EF4-FFF2-40B4-BE49-F238E27FC236}">
                <a16:creationId xmlns:a16="http://schemas.microsoft.com/office/drawing/2014/main" id="{C0EE226F-49E7-D976-112A-9EAF06AA99E1}"/>
              </a:ext>
            </a:extLst>
          </p:cNvPr>
          <p:cNvSpPr/>
          <p:nvPr/>
        </p:nvSpPr>
        <p:spPr>
          <a:xfrm>
            <a:off x="6998855" y="4320989"/>
            <a:ext cx="2826464" cy="1443318"/>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3255843-8B31-767B-40C3-41A1FDCB637C}"/>
              </a:ext>
            </a:extLst>
          </p:cNvPr>
          <p:cNvSpPr txBox="1"/>
          <p:nvPr/>
        </p:nvSpPr>
        <p:spPr>
          <a:xfrm>
            <a:off x="412376" y="3763235"/>
            <a:ext cx="3299012" cy="2677656"/>
          </a:xfrm>
          <a:prstGeom prst="rect">
            <a:avLst/>
          </a:prstGeom>
          <a:noFill/>
        </p:spPr>
        <p:txBody>
          <a:bodyPr wrap="square" rtlCol="0">
            <a:spAutoFit/>
          </a:bodyPr>
          <a:lstStyle/>
          <a:p>
            <a:pPr marL="342900" indent="-342900">
              <a:buFont typeface="Wingdings" panose="05000000000000000000" pitchFamily="2" charset="2"/>
              <a:buChar char="q"/>
            </a:pPr>
            <a:r>
              <a:rPr lang="en-IN" sz="2800" dirty="0">
                <a:latin typeface="Centaur" panose="02030504050205020304" pitchFamily="18" charset="0"/>
              </a:rPr>
              <a:t> Click on create new model for the first time when we create and use it for other runs of this same mlflow code.</a:t>
            </a:r>
          </a:p>
        </p:txBody>
      </p:sp>
      <p:pic>
        <p:nvPicPr>
          <p:cNvPr id="6" name="Picture 5">
            <a:hlinkClick r:id="rId4"/>
            <a:extLst>
              <a:ext uri="{FF2B5EF4-FFF2-40B4-BE49-F238E27FC236}">
                <a16:creationId xmlns:a16="http://schemas.microsoft.com/office/drawing/2014/main" id="{3D933D9F-93ED-8768-DFED-5399EDA1C21C}"/>
              </a:ext>
              <a:ext uri="{C183D7F6-B498-43B3-948B-1728B52AA6E4}">
                <adec:decorative xmlns:adec="http://schemas.microsoft.com/office/drawing/2017/decorative" val="0"/>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0194076" y="6541291"/>
            <a:ext cx="1997924" cy="267877"/>
          </a:xfrm>
          <a:prstGeom prst="rect">
            <a:avLst/>
          </a:prstGeom>
          <a:effectLst/>
        </p:spPr>
      </p:pic>
    </p:spTree>
    <p:extLst>
      <p:ext uri="{BB962C8B-B14F-4D97-AF65-F5344CB8AC3E}">
        <p14:creationId xmlns:p14="http://schemas.microsoft.com/office/powerpoint/2010/main" val="28519805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48334CC-A46A-C90B-5F8E-4417A58B7D07}"/>
              </a:ext>
            </a:extLst>
          </p:cNvPr>
          <p:cNvPicPr>
            <a:picLocks noChangeAspect="1"/>
          </p:cNvPicPr>
          <p:nvPr/>
        </p:nvPicPr>
        <p:blipFill>
          <a:blip r:embed="rId2"/>
          <a:stretch>
            <a:fillRect/>
          </a:stretch>
        </p:blipFill>
        <p:spPr>
          <a:xfrm>
            <a:off x="0" y="0"/>
            <a:ext cx="7740487" cy="3327254"/>
          </a:xfrm>
          <a:prstGeom prst="rect">
            <a:avLst/>
          </a:prstGeom>
        </p:spPr>
      </p:pic>
      <p:sp>
        <p:nvSpPr>
          <p:cNvPr id="3" name="Rectangle 2">
            <a:extLst>
              <a:ext uri="{FF2B5EF4-FFF2-40B4-BE49-F238E27FC236}">
                <a16:creationId xmlns:a16="http://schemas.microsoft.com/office/drawing/2014/main" id="{601883CB-9E7E-B2F2-C058-7B296D4C076F}"/>
              </a:ext>
            </a:extLst>
          </p:cNvPr>
          <p:cNvSpPr/>
          <p:nvPr/>
        </p:nvSpPr>
        <p:spPr>
          <a:xfrm>
            <a:off x="6439459" y="1755800"/>
            <a:ext cx="959224" cy="609586"/>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Rectangle 3">
            <a:extLst>
              <a:ext uri="{FF2B5EF4-FFF2-40B4-BE49-F238E27FC236}">
                <a16:creationId xmlns:a16="http://schemas.microsoft.com/office/drawing/2014/main" id="{D9565204-A640-89C6-092A-DB6811FAF98C}"/>
              </a:ext>
            </a:extLst>
          </p:cNvPr>
          <p:cNvSpPr/>
          <p:nvPr/>
        </p:nvSpPr>
        <p:spPr>
          <a:xfrm>
            <a:off x="6560482" y="1592826"/>
            <a:ext cx="717177" cy="162974"/>
          </a:xfrm>
          <a:prstGeom prst="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TextBox 9">
            <a:extLst>
              <a:ext uri="{FF2B5EF4-FFF2-40B4-BE49-F238E27FC236}">
                <a16:creationId xmlns:a16="http://schemas.microsoft.com/office/drawing/2014/main" id="{01A02815-4DD4-15F6-8A04-C4D9216BE327}"/>
              </a:ext>
            </a:extLst>
          </p:cNvPr>
          <p:cNvSpPr txBox="1"/>
          <p:nvPr/>
        </p:nvSpPr>
        <p:spPr>
          <a:xfrm>
            <a:off x="7740487" y="3267"/>
            <a:ext cx="4451513" cy="3323987"/>
          </a:xfrm>
          <a:prstGeom prst="rect">
            <a:avLst/>
          </a:prstGeom>
          <a:noFill/>
          <a:ln>
            <a:noFill/>
          </a:ln>
        </p:spPr>
        <p:txBody>
          <a:bodyPr wrap="square" rtlCol="0">
            <a:spAutoFit/>
          </a:bodyPr>
          <a:lstStyle/>
          <a:p>
            <a:pPr marL="285750" indent="-285750">
              <a:buFont typeface="Wingdings" panose="05000000000000000000" pitchFamily="2" charset="2"/>
              <a:buChar char="q"/>
            </a:pPr>
            <a:r>
              <a:rPr lang="en-IN" sz="2100" dirty="0">
                <a:latin typeface="Centaur" panose="02030504050205020304" pitchFamily="18" charset="0"/>
              </a:rPr>
              <a:t>After registering for what runs we want, we can get different icons which are added to registered model and which or not.</a:t>
            </a:r>
          </a:p>
          <a:p>
            <a:pPr marL="285750" indent="-285750">
              <a:buFont typeface="Wingdings" panose="05000000000000000000" pitchFamily="2" charset="2"/>
              <a:buChar char="q"/>
            </a:pPr>
            <a:r>
              <a:rPr lang="en-IN" sz="2100" dirty="0">
                <a:latin typeface="Centaur" panose="02030504050205020304" pitchFamily="18" charset="0"/>
              </a:rPr>
              <a:t>We can get them in the form of versions which we register to the created model i.e., version 1, version 2 and so on.</a:t>
            </a:r>
          </a:p>
          <a:p>
            <a:pPr marL="285750" indent="-285750">
              <a:buFont typeface="Wingdings" panose="05000000000000000000" pitchFamily="2" charset="2"/>
              <a:buChar char="q"/>
            </a:pPr>
            <a:r>
              <a:rPr lang="en-IN" sz="2100" dirty="0">
                <a:latin typeface="Centaur" panose="02030504050205020304" pitchFamily="18" charset="0"/>
              </a:rPr>
              <a:t>After registering the wanted runs into created model, select which run duration is less as well as better performance.</a:t>
            </a:r>
          </a:p>
        </p:txBody>
      </p:sp>
      <p:pic>
        <p:nvPicPr>
          <p:cNvPr id="6" name="Picture 5">
            <a:extLst>
              <a:ext uri="{FF2B5EF4-FFF2-40B4-BE49-F238E27FC236}">
                <a16:creationId xmlns:a16="http://schemas.microsoft.com/office/drawing/2014/main" id="{1CA1168E-5D7E-CB55-9EF0-3EE4BAFE6C66}"/>
              </a:ext>
            </a:extLst>
          </p:cNvPr>
          <p:cNvPicPr>
            <a:picLocks noChangeAspect="1"/>
          </p:cNvPicPr>
          <p:nvPr/>
        </p:nvPicPr>
        <p:blipFill rotWithShape="1">
          <a:blip r:embed="rId3">
            <a:extLst>
              <a:ext uri="{28A0092B-C50C-407E-A947-70E740481C1C}">
                <a14:useLocalDpi xmlns:a14="http://schemas.microsoft.com/office/drawing/2010/main" val="0"/>
              </a:ext>
            </a:extLst>
          </a:blip>
          <a:srcRect t="10457" r="1324" b="5491"/>
          <a:stretch/>
        </p:blipFill>
        <p:spPr>
          <a:xfrm>
            <a:off x="4823012" y="3348626"/>
            <a:ext cx="7368988" cy="3530745"/>
          </a:xfrm>
          <a:prstGeom prst="rect">
            <a:avLst/>
          </a:prstGeom>
        </p:spPr>
      </p:pic>
      <p:sp>
        <p:nvSpPr>
          <p:cNvPr id="7" name="TextBox 6">
            <a:extLst>
              <a:ext uri="{FF2B5EF4-FFF2-40B4-BE49-F238E27FC236}">
                <a16:creationId xmlns:a16="http://schemas.microsoft.com/office/drawing/2014/main" id="{3BA62684-46DE-965B-0EBA-DCEB68ADB8F4}"/>
              </a:ext>
            </a:extLst>
          </p:cNvPr>
          <p:cNvSpPr txBox="1"/>
          <p:nvPr/>
        </p:nvSpPr>
        <p:spPr>
          <a:xfrm>
            <a:off x="0" y="3353688"/>
            <a:ext cx="4823011" cy="3477875"/>
          </a:xfrm>
          <a:prstGeom prst="rect">
            <a:avLst/>
          </a:prstGeom>
          <a:noFill/>
          <a:ln>
            <a:noFill/>
          </a:ln>
        </p:spPr>
        <p:txBody>
          <a:bodyPr wrap="square" rtlCol="0">
            <a:spAutoFit/>
          </a:bodyPr>
          <a:lstStyle/>
          <a:p>
            <a:pPr marL="285750" indent="-285750">
              <a:buFont typeface="Wingdings" panose="05000000000000000000" pitchFamily="2" charset="2"/>
              <a:buChar char="q"/>
            </a:pPr>
            <a:r>
              <a:rPr lang="en-IN" sz="2000" dirty="0">
                <a:latin typeface="Centaur" panose="02030504050205020304" pitchFamily="18" charset="0"/>
              </a:rPr>
              <a:t>After selecting the run, click on it to check what are the best hyperparameters as well as vector (or scalar ) from the given set which we used it Machine Learning Pipeline to Automate the Workflow for our Sentiment Analysis for Flipkart Reviews Task.</a:t>
            </a:r>
          </a:p>
          <a:p>
            <a:pPr marL="285750" indent="-285750">
              <a:buFont typeface="Wingdings" panose="05000000000000000000" pitchFamily="2" charset="2"/>
              <a:buChar char="q"/>
            </a:pPr>
            <a:r>
              <a:rPr lang="en-US" sz="2000" dirty="0">
                <a:latin typeface="Centaur" panose="02030504050205020304" pitchFamily="18" charset="0"/>
              </a:rPr>
              <a:t>It also shows model scores, aiding performance evaluation.</a:t>
            </a:r>
          </a:p>
          <a:p>
            <a:pPr marL="285750" indent="-285750">
              <a:buFont typeface="Wingdings" panose="05000000000000000000" pitchFamily="2" charset="2"/>
              <a:buChar char="q"/>
            </a:pPr>
            <a:r>
              <a:rPr lang="en-US" sz="2000" dirty="0">
                <a:latin typeface="Centaur" panose="02030504050205020304" pitchFamily="18" charset="0"/>
              </a:rPr>
              <a:t>To identify the appropriate values of each model's parameters, select the 'Columns' option within the MLflow dashboard</a:t>
            </a:r>
            <a:endParaRPr lang="en-IN" sz="2000" dirty="0">
              <a:latin typeface="Centaur" panose="02030504050205020304" pitchFamily="18" charset="0"/>
            </a:endParaRPr>
          </a:p>
        </p:txBody>
      </p:sp>
      <p:pic>
        <p:nvPicPr>
          <p:cNvPr id="5" name="Picture 4">
            <a:hlinkClick r:id="rId4"/>
            <a:extLst>
              <a:ext uri="{FF2B5EF4-FFF2-40B4-BE49-F238E27FC236}">
                <a16:creationId xmlns:a16="http://schemas.microsoft.com/office/drawing/2014/main" id="{E54FAC5B-0D00-D63B-2BE1-70CC42111169}"/>
              </a:ext>
              <a:ext uri="{C183D7F6-B498-43B3-948B-1728B52AA6E4}">
                <adec:decorative xmlns:adec="http://schemas.microsoft.com/office/drawing/2017/decorative" val="0"/>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0194076" y="6541291"/>
            <a:ext cx="1997924" cy="267877"/>
          </a:xfrm>
          <a:prstGeom prst="rect">
            <a:avLst/>
          </a:prstGeom>
          <a:effectLst/>
        </p:spPr>
      </p:pic>
    </p:spTree>
    <p:extLst>
      <p:ext uri="{BB962C8B-B14F-4D97-AF65-F5344CB8AC3E}">
        <p14:creationId xmlns:p14="http://schemas.microsoft.com/office/powerpoint/2010/main" val="2211524766"/>
      </p:ext>
    </p:extLst>
  </p:cSld>
  <p:clrMapOvr>
    <a:masterClrMapping/>
  </p:clrMapOvr>
</p:sld>
</file>

<file path=ppt/theme/theme1.xml><?xml version="1.0" encoding="utf-8"?>
<a:theme xmlns:a="http://schemas.openxmlformats.org/drawingml/2006/main" name="Office Theme">
  <a:themeElements>
    <a:clrScheme name="Custom 73">
      <a:dk1>
        <a:srgbClr val="000000"/>
      </a:dk1>
      <a:lt1>
        <a:sysClr val="window" lastClr="FFFFFF"/>
      </a:lt1>
      <a:dk2>
        <a:srgbClr val="585858"/>
      </a:dk2>
      <a:lt2>
        <a:srgbClr val="E3E3E3"/>
      </a:lt2>
      <a:accent1>
        <a:srgbClr val="E20613"/>
      </a:accent1>
      <a:accent2>
        <a:srgbClr val="A9C038"/>
      </a:accent2>
      <a:accent3>
        <a:srgbClr val="11AEC7"/>
      </a:accent3>
      <a:accent4>
        <a:srgbClr val="F59F26"/>
      </a:accent4>
      <a:accent5>
        <a:srgbClr val="0062A9"/>
      </a:accent5>
      <a:accent6>
        <a:srgbClr val="EB6047"/>
      </a:accent6>
      <a:hlink>
        <a:srgbClr val="8ED9F6"/>
      </a:hlink>
      <a:folHlink>
        <a:srgbClr val="C00000"/>
      </a:folHlink>
    </a:clrScheme>
    <a:fontScheme name="Modern 01">
      <a:majorFont>
        <a:latin typeface="Century Gothic"/>
        <a:ea typeface=""/>
        <a:cs typeface=""/>
      </a:majorFont>
      <a:minorFont>
        <a:latin typeface="Segoe U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78455520_Project analysis, from 24Slides_SL_V1.potx" id="{55E7247F-78B2-40DB-9AFE-D4DD42FA8F09}" vid="{22E2FD65-A32D-4798-AF43-CE42F250BDD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61A00BBF-EEBB-4E18-B8CB-F926EAAC48F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2FD05317-60D6-4B3A-8545-888496D1A8EC}">
  <ds:schemaRefs>
    <ds:schemaRef ds:uri="http://schemas.microsoft.com/sharepoint/v3/contenttype/forms"/>
  </ds:schemaRefs>
</ds:datastoreItem>
</file>

<file path=customXml/itemProps3.xml><?xml version="1.0" encoding="utf-8"?>
<ds:datastoreItem xmlns:ds="http://schemas.openxmlformats.org/officeDocument/2006/customXml" ds:itemID="{EF609EDA-869E-4BE5-AE5D-B898C584B6FF}">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Project analysis, from 24Slides</Template>
  <TotalTime>1341</TotalTime>
  <Words>1607</Words>
  <Application>Microsoft Office PowerPoint</Application>
  <PresentationFormat>Widescreen</PresentationFormat>
  <Paragraphs>126</Paragraphs>
  <Slides>19</Slides>
  <Notes>5</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19</vt:i4>
      </vt:variant>
    </vt:vector>
  </HeadingPairs>
  <TitlesOfParts>
    <vt:vector size="30" baseType="lpstr">
      <vt:lpstr>Arial</vt:lpstr>
      <vt:lpstr>Bradley Hand ITC</vt:lpstr>
      <vt:lpstr>Calibri</vt:lpstr>
      <vt:lpstr>Centaur</vt:lpstr>
      <vt:lpstr>Century Gothic</vt:lpstr>
      <vt:lpstr>Fiolex Girls</vt:lpstr>
      <vt:lpstr>Goudy Old Style</vt:lpstr>
      <vt:lpstr>Lato Black</vt:lpstr>
      <vt:lpstr>Segoe UI Light</vt:lpstr>
      <vt:lpstr>Wingdings</vt:lpstr>
      <vt:lpstr>Office Theme</vt:lpstr>
      <vt:lpstr>PowerPoint Presentation</vt:lpstr>
      <vt:lpstr>PowerPoint Presentation</vt:lpstr>
      <vt:lpstr>Project analysis slide 3</vt:lpstr>
      <vt:lpstr>Project analysis slide 2</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Project analysis slide 2</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Analysis Project Analysis Presentation</dc:title>
  <dc:creator>N Madhu</dc:creator>
  <cp:lastModifiedBy>N Madhu</cp:lastModifiedBy>
  <cp:revision>2</cp:revision>
  <dcterms:created xsi:type="dcterms:W3CDTF">2024-03-30T16:28:06Z</dcterms:created>
  <dcterms:modified xsi:type="dcterms:W3CDTF">2024-04-05T11:20:42Z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